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7"/>
  </p:notesMasterIdLst>
  <p:handoutMasterIdLst>
    <p:handoutMasterId r:id="rId58"/>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3"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990000"/>
    <a:srgbClr val="A50021"/>
    <a:srgbClr val="FFFF17"/>
    <a:srgbClr val="020200"/>
    <a:srgbClr val="99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1" d="100"/>
          <a:sy n="121" d="100"/>
        </p:scale>
        <p:origin x="-1440" y="-112"/>
      </p:cViewPr>
      <p:guideLst>
        <p:guide orient="horz" pos="4319"/>
        <p:guide pos="556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7BA372D-7A55-2D4E-A121-FF1D9BCA67BF}" type="datetime1">
              <a:rPr lang="en-US"/>
              <a:pPr>
                <a:defRPr/>
              </a:pPr>
              <a:t>8/2/12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F6EFD7A-C5B8-F94C-A6E2-3706006707CD}" type="slidenum">
              <a:rPr lang="en-US"/>
              <a:pPr>
                <a:defRPr/>
              </a:pPr>
              <a:t>‹#›</a:t>
            </a:fld>
            <a:endParaRPr lang="en-US"/>
          </a:p>
        </p:txBody>
      </p:sp>
    </p:spTree>
    <p:extLst>
      <p:ext uri="{BB962C8B-B14F-4D97-AF65-F5344CB8AC3E}">
        <p14:creationId xmlns:p14="http://schemas.microsoft.com/office/powerpoint/2010/main" val="47484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2A0FA2E-0914-9842-B713-02F69987D647}" type="datetime1">
              <a:rPr lang="en-US"/>
              <a:pPr>
                <a:defRPr/>
              </a:pPr>
              <a:t>8/2/12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C5E4073-0DE6-CD45-A384-FBD6A3992A14}" type="slidenum">
              <a:rPr lang="en-US"/>
              <a:pPr>
                <a:defRPr/>
              </a:pPr>
              <a:t>‹#›</a:t>
            </a:fld>
            <a:endParaRPr lang="en-US"/>
          </a:p>
        </p:txBody>
      </p:sp>
    </p:spTree>
    <p:extLst>
      <p:ext uri="{BB962C8B-B14F-4D97-AF65-F5344CB8AC3E}">
        <p14:creationId xmlns:p14="http://schemas.microsoft.com/office/powerpoint/2010/main" val="14057309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12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D0B6F1-4700-874F-861C-2555F00F6CED}"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OSFM - Colo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charset="2"/>
              <a:buNone/>
              <a:defRPr/>
            </a:lvl1pPr>
          </a:lstStyle>
          <a:p>
            <a:r>
              <a:rPr lang="en-US"/>
              <a:t>Click to edit Master subtitle style</a:t>
            </a:r>
          </a:p>
        </p:txBody>
      </p:sp>
      <p:pic>
        <p:nvPicPr>
          <p:cNvPr id="8" name="Picture 28" descr="OSFM - Flame"/>
          <p:cNvPicPr>
            <a:picLocks noChangeAspect="1" noChangeArrowheads="1"/>
          </p:cNvPicPr>
          <p:nvPr userDrawn="1"/>
        </p:nvPicPr>
        <p:blipFill>
          <a:blip r:embed="rId3">
            <a:extLst>
              <a:ext uri="{28A0092B-C50C-407E-A947-70E740481C1C}">
                <a14:useLocalDpi xmlns:a14="http://schemas.microsoft.com/office/drawing/2010/main" val="0"/>
              </a:ext>
            </a:extLst>
          </a:blip>
          <a:srcRect l="1485" b="4161"/>
          <a:stretch>
            <a:fillRect/>
          </a:stretch>
        </p:blipFill>
        <p:spPr bwMode="auto">
          <a:xfrm>
            <a:off x="-31750" y="533400"/>
            <a:ext cx="19367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3165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45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userDrawn="1"/>
        </p:nvPicPr>
        <p:blipFill>
          <a:blip r:embed="rId4">
            <a:extLst>
              <a:ext uri="{28A0092B-C50C-407E-A947-70E740481C1C}">
                <a14:useLocalDpi xmlns:a14="http://schemas.microsoft.com/office/drawing/2010/main" val="0"/>
              </a:ext>
            </a:extLst>
          </a:blip>
          <a:srcRect l="1485" b="4161"/>
          <a:stretch>
            <a:fillRect/>
          </a:stretch>
        </p:blipFill>
        <p:spPr bwMode="auto">
          <a:xfrm>
            <a:off x="-31750" y="533400"/>
            <a:ext cx="19367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1143000" y="228600"/>
            <a:ext cx="8001000" cy="800100"/>
          </a:xfrm>
          <a:prstGeom prst="rect">
            <a:avLst/>
          </a:prstGeom>
          <a:noFill/>
          <a:ln w="9525">
            <a:noFill/>
            <a:miter lim="800000"/>
            <a:headEnd/>
            <a:tailEnd/>
          </a:ln>
          <a:effectLst>
            <a:outerShdw blurRad="63500" dist="29783" dir="1514402"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1828800" y="1295400"/>
            <a:ext cx="723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1074738" y="990600"/>
            <a:ext cx="8069262" cy="1588"/>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22" descr="OSFM - Color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794" r:id="rId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600">
          <a:solidFill>
            <a:srgbClr val="993300"/>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2pPr>
      <a:lvl3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3pPr>
      <a:lvl4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4pPr>
      <a:lvl5pPr algn="l" rtl="0" eaLnBrk="0" fontAlgn="base" hangingPunct="0">
        <a:spcBef>
          <a:spcPct val="0"/>
        </a:spcBef>
        <a:spcAft>
          <a:spcPct val="0"/>
        </a:spcAft>
        <a:defRPr sz="4600">
          <a:solidFill>
            <a:srgbClr val="993300"/>
          </a:solidFill>
          <a:latin typeface="FrnkGothITC Hv BT" pitchFamily="34" charset="0"/>
          <a:ea typeface="ＭＳ Ｐゴシック" charset="-128"/>
          <a:cs typeface="ＭＳ Ｐゴシック" charset="-128"/>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0" indent="0" algn="l" rtl="0" eaLnBrk="0" fontAlgn="base" hangingPunct="0">
        <a:spcBef>
          <a:spcPct val="20000"/>
        </a:spcBef>
        <a:spcAft>
          <a:spcPct val="0"/>
        </a:spcAft>
        <a:buClr>
          <a:srgbClr val="993300"/>
        </a:buClr>
        <a:buSzPct val="50000"/>
        <a:buFontTx/>
        <a:buNone/>
        <a:defRPr kumimoji="1" sz="3600">
          <a:solidFill>
            <a:schemeClr val="bg2"/>
          </a:solidFill>
          <a:latin typeface="+mn-lt"/>
          <a:ea typeface="ＭＳ Ｐゴシック" charset="-128"/>
          <a:cs typeface="ＭＳ Ｐゴシック" charset="-128"/>
        </a:defRPr>
      </a:lvl1pPr>
      <a:lvl2pPr marL="457200" indent="0" algn="l" rtl="0" eaLnBrk="0" fontAlgn="base" hangingPunct="0">
        <a:spcBef>
          <a:spcPct val="20000"/>
        </a:spcBef>
        <a:spcAft>
          <a:spcPct val="0"/>
        </a:spcAft>
        <a:buClr>
          <a:schemeClr val="bg2"/>
        </a:buClr>
        <a:buSzPct val="100000"/>
        <a:buFontTx/>
        <a:buNone/>
        <a:defRPr kumimoji="1" sz="3600">
          <a:solidFill>
            <a:schemeClr val="bg2"/>
          </a:solidFill>
          <a:latin typeface="+mn-lt"/>
          <a:ea typeface="ＭＳ Ｐゴシック" charset="-128"/>
        </a:defRPr>
      </a:lvl2pPr>
      <a:lvl3pPr marL="914400" indent="0" algn="l" rtl="0" eaLnBrk="0" fontAlgn="base" hangingPunct="0">
        <a:spcBef>
          <a:spcPct val="20000"/>
        </a:spcBef>
        <a:spcAft>
          <a:spcPct val="0"/>
        </a:spcAft>
        <a:buClr>
          <a:srgbClr val="993300"/>
        </a:buClr>
        <a:buSzPct val="75000"/>
        <a:buFontTx/>
        <a:buNone/>
        <a:defRPr kumimoji="1" sz="3600">
          <a:solidFill>
            <a:schemeClr val="bg2"/>
          </a:solidFill>
          <a:latin typeface="+mn-lt"/>
          <a:ea typeface="ＭＳ Ｐゴシック" charset="-128"/>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ea typeface="ＭＳ Ｐゴシック" charset="0"/>
          <a:cs typeface="Times New Roman"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fire.png"/>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1905000" y="1"/>
            <a:ext cx="7329488" cy="6858000"/>
          </a:xfrm>
          <a:prstGeom prst="rect">
            <a:avLst/>
          </a:prstGeom>
        </p:spPr>
      </p:pic>
      <p:sp>
        <p:nvSpPr>
          <p:cNvPr id="35846" name="Rectangle 6"/>
          <p:cNvSpPr>
            <a:spLocks noGrp="1" noChangeArrowheads="1"/>
          </p:cNvSpPr>
          <p:nvPr>
            <p:ph type="ctrTitle"/>
          </p:nvPr>
        </p:nvSpPr>
        <p:spPr>
          <a:xfrm>
            <a:off x="2895600" y="1343025"/>
            <a:ext cx="6143625" cy="1508105"/>
          </a:xfrm>
        </p:spPr>
        <p:txBody>
          <a:bodyPr/>
          <a:lstStyle/>
          <a:p>
            <a:pPr>
              <a:defRPr/>
            </a:pPr>
            <a:r>
              <a:rPr lang="en-US" dirty="0" smtClean="0">
                <a:latin typeface="Arial Black"/>
                <a:ea typeface="ＭＳ Ｐゴシック" charset="0"/>
                <a:cs typeface="Arial Black"/>
              </a:rPr>
              <a:t>NC OSFM Lesson Plan Design</a:t>
            </a:r>
            <a:endParaRPr lang="en-US" dirty="0">
              <a:latin typeface="Arial Black"/>
              <a:ea typeface="ＭＳ Ｐゴシック" charset="0"/>
              <a:cs typeface="Arial Black"/>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JPRs and Certification</a:t>
            </a:r>
            <a:endParaRPr lang="en-US" sz="4400" dirty="0" smtClean="0">
              <a:ea typeface="+mj-ea"/>
              <a:cs typeface="+mj-cs"/>
            </a:endParaRPr>
          </a:p>
        </p:txBody>
      </p:sp>
      <p:sp>
        <p:nvSpPr>
          <p:cNvPr id="3" name="Content Placeholder 2"/>
          <p:cNvSpPr>
            <a:spLocks noGrp="1"/>
          </p:cNvSpPr>
          <p:nvPr>
            <p:ph idx="1"/>
          </p:nvPr>
        </p:nvSpPr>
        <p:spPr/>
        <p:txBody>
          <a:bodyPr/>
          <a:lstStyle/>
          <a:p>
            <a:pPr>
              <a:defRPr/>
            </a:pPr>
            <a:r>
              <a:rPr lang="en-US" dirty="0"/>
              <a:t>The Instructor must insure that</a:t>
            </a:r>
          </a:p>
          <a:p>
            <a:pPr>
              <a:defRPr/>
            </a:pPr>
            <a:r>
              <a:rPr lang="en-US" dirty="0" smtClean="0"/>
              <a:t>the </a:t>
            </a:r>
            <a:r>
              <a:rPr lang="en-US" dirty="0"/>
              <a:t>candidate has the </a:t>
            </a:r>
            <a:r>
              <a:rPr lang="en-US" dirty="0" smtClean="0"/>
              <a:t>required   knowledge </a:t>
            </a:r>
            <a:r>
              <a:rPr lang="en-US" dirty="0"/>
              <a:t>and skill prior to evaluating him on the JPR</a:t>
            </a:r>
            <a:r>
              <a:rPr lang="en-US" dirty="0" smtClean="0"/>
              <a:t>.</a:t>
            </a:r>
          </a:p>
          <a:p>
            <a:pPr>
              <a:defRPr/>
            </a:pPr>
            <a:endParaRPr lang="en-US" dirty="0"/>
          </a:p>
          <a:p>
            <a:pPr>
              <a:defRPr/>
            </a:pPr>
            <a:r>
              <a:rPr lang="en-US" dirty="0">
                <a:latin typeface="Arial" charset="0"/>
              </a:rPr>
              <a:t>This is accomplished through the </a:t>
            </a:r>
            <a:r>
              <a:rPr lang="en-US" dirty="0" smtClean="0">
                <a:latin typeface="Arial" charset="0"/>
              </a:rPr>
              <a:t>instructor</a:t>
            </a:r>
            <a:r>
              <a:rPr lang="en-US" dirty="0" smtClean="0"/>
              <a:t>’</a:t>
            </a:r>
            <a:r>
              <a:rPr lang="en-US" dirty="0" smtClean="0">
                <a:latin typeface="Arial" charset="0"/>
              </a:rPr>
              <a:t>s </a:t>
            </a:r>
            <a:r>
              <a:rPr lang="en-US" dirty="0">
                <a:latin typeface="Arial" charset="0"/>
              </a:rPr>
              <a:t>teaching methods, </a:t>
            </a:r>
            <a:r>
              <a:rPr lang="en-US" dirty="0">
                <a:latin typeface="Arial" charset="0"/>
              </a:rPr>
              <a:t>l</a:t>
            </a:r>
            <a:r>
              <a:rPr lang="en-US" dirty="0" smtClean="0">
                <a:latin typeface="Arial" charset="0"/>
              </a:rPr>
              <a:t>esson </a:t>
            </a:r>
            <a:r>
              <a:rPr lang="en-US" dirty="0">
                <a:latin typeface="Arial" charset="0"/>
              </a:rPr>
              <a:t>p</a:t>
            </a:r>
            <a:r>
              <a:rPr lang="en-US" dirty="0" smtClean="0">
                <a:latin typeface="Arial" charset="0"/>
              </a:rPr>
              <a:t>lans</a:t>
            </a:r>
            <a:r>
              <a:rPr lang="en-US" dirty="0">
                <a:latin typeface="Arial" charset="0"/>
              </a:rPr>
              <a:t>, classroom 		</a:t>
            </a:r>
            <a:r>
              <a:rPr lang="en-US" dirty="0" smtClean="0">
                <a:latin typeface="Arial" charset="0"/>
              </a:rPr>
              <a:t>work </a:t>
            </a:r>
            <a:r>
              <a:rPr lang="en-US" dirty="0">
                <a:latin typeface="Arial" charset="0"/>
              </a:rPr>
              <a:t>and testing.</a:t>
            </a:r>
          </a:p>
          <a:p>
            <a:pPr>
              <a:defRPr/>
            </a:pPr>
            <a:endParaRPr lang="en-US" dirty="0">
              <a:latin typeface="Arial" charset="0"/>
            </a:endParaRPr>
          </a:p>
          <a:p>
            <a:pPr>
              <a:defRPr/>
            </a:pPr>
            <a:endParaRPr lang="en-US" dirty="0" smtClean="0"/>
          </a:p>
          <a:p>
            <a:pPr>
              <a:defRPr/>
            </a:pPr>
            <a:endParaRPr lang="en-US" dirty="0"/>
          </a:p>
          <a:p>
            <a:pPr lvl="1">
              <a:defRPr/>
            </a:pPr>
            <a:endParaRPr lang="en-US" dirty="0"/>
          </a:p>
        </p:txBody>
      </p:sp>
    </p:spTree>
    <p:extLst>
      <p:ext uri="{BB962C8B-B14F-4D97-AF65-F5344CB8AC3E}">
        <p14:creationId xmlns:p14="http://schemas.microsoft.com/office/powerpoint/2010/main" val="3125985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Objectives</a:t>
            </a:r>
            <a:endParaRPr lang="en-US" sz="4400" dirty="0" smtClean="0">
              <a:ea typeface="+mj-ea"/>
              <a:cs typeface="+mj-cs"/>
            </a:endParaRPr>
          </a:p>
        </p:txBody>
      </p:sp>
      <p:sp>
        <p:nvSpPr>
          <p:cNvPr id="3" name="Content Placeholder 2"/>
          <p:cNvSpPr>
            <a:spLocks noGrp="1"/>
          </p:cNvSpPr>
          <p:nvPr>
            <p:ph idx="1"/>
          </p:nvPr>
        </p:nvSpPr>
        <p:spPr>
          <a:xfrm>
            <a:off x="1828800" y="1295400"/>
            <a:ext cx="7239000" cy="8382000"/>
          </a:xfrm>
        </p:spPr>
        <p:txBody>
          <a:bodyPr/>
          <a:lstStyle/>
          <a:p>
            <a:pPr>
              <a:defRPr/>
            </a:pPr>
            <a:r>
              <a:rPr lang="en-US" sz="3000" dirty="0"/>
              <a:t>For teaching, the JPRs are in a </a:t>
            </a:r>
            <a:r>
              <a:rPr lang="en-US" sz="3000" dirty="0" smtClean="0"/>
              <a:t>format </a:t>
            </a:r>
            <a:r>
              <a:rPr lang="en-US" sz="3000" dirty="0"/>
              <a:t>that is broad in nature.  </a:t>
            </a:r>
          </a:p>
          <a:p>
            <a:pPr>
              <a:defRPr/>
            </a:pPr>
            <a:r>
              <a:rPr lang="en-US" sz="3000" dirty="0" smtClean="0"/>
              <a:t>The </a:t>
            </a:r>
            <a:r>
              <a:rPr lang="en-US" sz="3000" dirty="0"/>
              <a:t>N.C. Lesson Plan objectives </a:t>
            </a:r>
            <a:r>
              <a:rPr lang="en-US" sz="3000" dirty="0" smtClean="0"/>
              <a:t>define </a:t>
            </a:r>
            <a:r>
              <a:rPr lang="en-US" sz="3000" dirty="0"/>
              <a:t>the critical aspects and techniques necessary to accomplish the JPR, i.e. - to accomplish the JPR safely and effectively. </a:t>
            </a:r>
            <a:r>
              <a:rPr lang="en-US" sz="3000" dirty="0" smtClean="0"/>
              <a:t>But </a:t>
            </a:r>
            <a:r>
              <a:rPr lang="en-US" sz="3000" dirty="0"/>
              <a:t>the JPR format leaves the instructor </a:t>
            </a:r>
            <a:r>
              <a:rPr lang="en-US" sz="3000" dirty="0" smtClean="0"/>
              <a:t>with the </a:t>
            </a:r>
            <a:r>
              <a:rPr lang="en-US" sz="3000" dirty="0"/>
              <a:t>flexibility to design and modify the </a:t>
            </a:r>
            <a:r>
              <a:rPr lang="en-US" sz="3000" dirty="0" smtClean="0"/>
              <a:t>curriculum </a:t>
            </a:r>
            <a:r>
              <a:rPr lang="en-US" sz="3000" dirty="0"/>
              <a:t>to a local or specific level </a:t>
            </a:r>
            <a:r>
              <a:rPr lang="en-US" sz="3000" dirty="0" smtClean="0"/>
              <a:t>based </a:t>
            </a:r>
            <a:r>
              <a:rPr lang="en-US" sz="3000" dirty="0"/>
              <a:t>on the specific needs </a:t>
            </a:r>
          </a:p>
          <a:p>
            <a:pPr>
              <a:defRPr/>
            </a:pPr>
            <a:r>
              <a:rPr lang="en-US" sz="3000" dirty="0" smtClean="0"/>
              <a:t>of </a:t>
            </a:r>
            <a:r>
              <a:rPr lang="en-US" sz="3000" dirty="0"/>
              <a:t>the students in the </a:t>
            </a:r>
            <a:r>
              <a:rPr lang="en-US" sz="3000" dirty="0" smtClean="0"/>
              <a:t>classroom.</a:t>
            </a:r>
            <a:endParaRPr lang="en-US" sz="3000" dirty="0"/>
          </a:p>
          <a:p>
            <a:pPr lvl="1">
              <a:defRPr/>
            </a:pPr>
            <a:endParaRPr lang="en-US" sz="3000" dirty="0"/>
          </a:p>
        </p:txBody>
      </p:sp>
    </p:spTree>
    <p:extLst>
      <p:ext uri="{BB962C8B-B14F-4D97-AF65-F5344CB8AC3E}">
        <p14:creationId xmlns:p14="http://schemas.microsoft.com/office/powerpoint/2010/main" val="7467271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Objectives</a:t>
            </a:r>
            <a:endParaRPr lang="en-US" sz="4400" dirty="0" smtClean="0">
              <a:ea typeface="+mj-ea"/>
              <a:cs typeface="+mj-cs"/>
            </a:endParaRPr>
          </a:p>
        </p:txBody>
      </p:sp>
      <p:sp>
        <p:nvSpPr>
          <p:cNvPr id="3" name="Content Placeholder 2"/>
          <p:cNvSpPr>
            <a:spLocks noGrp="1"/>
          </p:cNvSpPr>
          <p:nvPr>
            <p:ph idx="1"/>
          </p:nvPr>
        </p:nvSpPr>
        <p:spPr>
          <a:xfrm>
            <a:off x="1828800" y="1295400"/>
            <a:ext cx="7239000" cy="4724400"/>
          </a:xfrm>
        </p:spPr>
        <p:txBody>
          <a:bodyPr/>
          <a:lstStyle/>
          <a:p>
            <a:pPr>
              <a:defRPr/>
            </a:pPr>
            <a:r>
              <a:rPr lang="en-US" sz="3200" dirty="0"/>
              <a:t>The N.C. Lesson Plans take </a:t>
            </a:r>
            <a:r>
              <a:rPr lang="en-US" sz="3200" dirty="0" smtClean="0"/>
              <a:t>the </a:t>
            </a:r>
            <a:r>
              <a:rPr lang="en-US" sz="3200" dirty="0"/>
              <a:t>JPR format and </a:t>
            </a:r>
            <a:r>
              <a:rPr lang="en-US" sz="3200" dirty="0" smtClean="0"/>
              <a:t>converts </a:t>
            </a:r>
            <a:r>
              <a:rPr lang="en-US" sz="3200" dirty="0"/>
              <a:t>them to an instructional objective format.</a:t>
            </a:r>
          </a:p>
          <a:p>
            <a:pPr>
              <a:defRPr/>
            </a:pPr>
            <a:r>
              <a:rPr lang="en-US" sz="3200" dirty="0"/>
              <a:t>		</a:t>
            </a:r>
          </a:p>
          <a:p>
            <a:pPr>
              <a:defRPr/>
            </a:pPr>
            <a:r>
              <a:rPr lang="en-US" sz="3200" dirty="0" smtClean="0"/>
              <a:t>This </a:t>
            </a:r>
            <a:r>
              <a:rPr lang="en-US" sz="3200" dirty="0"/>
              <a:t>is in the form of a </a:t>
            </a:r>
            <a:r>
              <a:rPr lang="en-US" sz="3200" dirty="0">
                <a:solidFill>
                  <a:srgbClr val="FF0000"/>
                </a:solidFill>
              </a:rPr>
              <a:t>Terminal</a:t>
            </a:r>
            <a:r>
              <a:rPr lang="en-US" sz="3200" dirty="0"/>
              <a:t> </a:t>
            </a:r>
            <a:r>
              <a:rPr lang="en-US" sz="3200" dirty="0" smtClean="0"/>
              <a:t>and </a:t>
            </a:r>
            <a:r>
              <a:rPr lang="en-US" sz="3200" dirty="0">
                <a:solidFill>
                  <a:srgbClr val="FF0000"/>
                </a:solidFill>
              </a:rPr>
              <a:t>Enabling Objective</a:t>
            </a:r>
            <a:r>
              <a:rPr lang="en-US" sz="3200" dirty="0"/>
              <a:t>.</a:t>
            </a:r>
          </a:p>
        </p:txBody>
      </p:sp>
    </p:spTree>
    <p:extLst>
      <p:ext uri="{BB962C8B-B14F-4D97-AF65-F5344CB8AC3E}">
        <p14:creationId xmlns:p14="http://schemas.microsoft.com/office/powerpoint/2010/main" val="32672816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867400"/>
            <a:ext cx="20574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 name="Rectangle 1"/>
          <p:cNvSpPr/>
          <p:nvPr/>
        </p:nvSpPr>
        <p:spPr bwMode="auto">
          <a:xfrm>
            <a:off x="0" y="0"/>
            <a:ext cx="9144000" cy="6096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7594" name="Text Box 10"/>
          <p:cNvSpPr txBox="1">
            <a:spLocks noChangeArrowheads="1"/>
          </p:cNvSpPr>
          <p:nvPr/>
        </p:nvSpPr>
        <p:spPr bwMode="auto">
          <a:xfrm>
            <a:off x="18891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67596" name="Rectangle 12"/>
          <p:cNvSpPr>
            <a:spLocks noGrp="1" noChangeArrowheads="1"/>
          </p:cNvSpPr>
          <p:nvPr>
            <p:ph type="body" idx="1"/>
          </p:nvPr>
        </p:nvSpPr>
        <p:spPr>
          <a:xfrm>
            <a:off x="990600" y="3352800"/>
            <a:ext cx="3505200" cy="2667000"/>
          </a:xfrm>
          <a:extLst>
            <a:ext uri="{91240B29-F687-4f45-9708-019B960494DF}">
              <a14:hiddenLine xmlns:a14="http://schemas.microsoft.com/office/drawing/2010/main" w="38100" cmpd="sng">
                <a:solidFill>
                  <a:schemeClr val="tx1"/>
                </a:solidFill>
                <a:miter lim="800000"/>
                <a:headEnd/>
                <a:tailEnd/>
              </a14:hiddenLine>
            </a:ext>
          </a:extLst>
        </p:spPr>
        <p:txBody>
          <a:bodyPr lIns="90488" tIns="44450" rIns="90488" bIns="44450"/>
          <a:lstStyle/>
          <a:p>
            <a:pPr>
              <a:defRPr/>
            </a:pPr>
            <a:r>
              <a:rPr lang="en-US" sz="1400" dirty="0" smtClean="0">
                <a:cs typeface="+mn-cs"/>
              </a:rPr>
              <a:t> The Firefighter I candidate, placed in a position to receive communications from the public, shall correctly explain the procedures necessary for a citizen to   report a fire or other type of emergency. The Firefighter I candidate shall correctly                 explain the procedures for receiving an alarm from the dispatch center or a report of an emergency from the public and then demonstrate the  appropriate action.</a:t>
            </a:r>
          </a:p>
        </p:txBody>
      </p:sp>
      <p:sp>
        <p:nvSpPr>
          <p:cNvPr id="67598" name="Rectangle 14"/>
          <p:cNvSpPr>
            <a:spLocks noChangeArrowheads="1"/>
          </p:cNvSpPr>
          <p:nvPr/>
        </p:nvSpPr>
        <p:spPr bwMode="auto">
          <a:xfrm>
            <a:off x="895350" y="5181600"/>
            <a:ext cx="70564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defRPr/>
            </a:pPr>
            <a:endParaRPr lang="en-US" sz="1600" b="1">
              <a:latin typeface="Arial" charset="0"/>
              <a:cs typeface="+mn-cs"/>
            </a:endParaRPr>
          </a:p>
        </p:txBody>
      </p:sp>
      <p:sp>
        <p:nvSpPr>
          <p:cNvPr id="67602" name="Rectangle 18"/>
          <p:cNvSpPr>
            <a:spLocks noChangeArrowheads="1"/>
          </p:cNvSpPr>
          <p:nvPr/>
        </p:nvSpPr>
        <p:spPr bwMode="auto">
          <a:xfrm>
            <a:off x="0" y="1600200"/>
            <a:ext cx="419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spcBef>
                <a:spcPct val="20000"/>
              </a:spcBef>
              <a:defRPr/>
            </a:pPr>
            <a:r>
              <a:rPr lang="en-US" sz="1400" b="1" dirty="0">
                <a:latin typeface="Arial" charset="0"/>
                <a:cs typeface="+mn-cs"/>
              </a:rPr>
              <a:t>		   	</a:t>
            </a:r>
            <a:r>
              <a:rPr lang="en-US" sz="1400" b="1" dirty="0">
                <a:solidFill>
                  <a:srgbClr val="010000"/>
                </a:solidFill>
                <a:latin typeface="Arial" charset="0"/>
                <a:cs typeface="+mn-cs"/>
              </a:rPr>
              <a:t>The Firefighter I 		                candidate shall correctly 	              identify and demonstrate 	           the appropriate procedures 	          for receiving any type of 		       report 	of an emergency or 		     alarm, including the utilization of 	   personnel alerting equipment.</a:t>
            </a:r>
          </a:p>
        </p:txBody>
      </p:sp>
      <p:sp>
        <p:nvSpPr>
          <p:cNvPr id="67607" name="Text Box 23"/>
          <p:cNvSpPr txBox="1">
            <a:spLocks noChangeArrowheads="1"/>
          </p:cNvSpPr>
          <p:nvPr/>
        </p:nvSpPr>
        <p:spPr bwMode="auto">
          <a:xfrm>
            <a:off x="4632325" y="3470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67606" name="Rectangle 22"/>
          <p:cNvSpPr>
            <a:spLocks noChangeArrowheads="1"/>
          </p:cNvSpPr>
          <p:nvPr/>
        </p:nvSpPr>
        <p:spPr bwMode="auto">
          <a:xfrm>
            <a:off x="4343400" y="1905000"/>
            <a:ext cx="3810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spcBef>
                <a:spcPct val="20000"/>
              </a:spcBef>
              <a:defRPr/>
            </a:pPr>
            <a:endParaRPr lang="en-US" sz="1200" b="1">
              <a:latin typeface="Arial" charset="0"/>
              <a:cs typeface="+mn-cs"/>
            </a:endParaRPr>
          </a:p>
        </p:txBody>
      </p:sp>
      <p:sp>
        <p:nvSpPr>
          <p:cNvPr id="67608" name="Text Box 24"/>
          <p:cNvSpPr txBox="1">
            <a:spLocks noChangeArrowheads="1"/>
          </p:cNvSpPr>
          <p:nvPr/>
        </p:nvSpPr>
        <p:spPr bwMode="auto">
          <a:xfrm>
            <a:off x="4419600" y="1587500"/>
            <a:ext cx="349679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b="1" dirty="0">
                <a:solidFill>
                  <a:srgbClr val="010000"/>
                </a:solidFill>
                <a:latin typeface="Arial" charset="0"/>
                <a:cs typeface="+mn-cs"/>
              </a:rPr>
              <a:t>Initiate a response to a reported </a:t>
            </a:r>
          </a:p>
          <a:p>
            <a:pPr algn="l">
              <a:defRPr/>
            </a:pPr>
            <a:r>
              <a:rPr lang="en-US" sz="1400" b="1" dirty="0">
                <a:solidFill>
                  <a:srgbClr val="010000"/>
                </a:solidFill>
                <a:latin typeface="Arial" charset="0"/>
                <a:cs typeface="+mn-cs"/>
              </a:rPr>
              <a:t>emergency, given the report of an </a:t>
            </a:r>
          </a:p>
          <a:p>
            <a:pPr algn="l">
              <a:defRPr/>
            </a:pPr>
            <a:r>
              <a:rPr lang="en-US" sz="1400" b="1" dirty="0">
                <a:solidFill>
                  <a:srgbClr val="010000"/>
                </a:solidFill>
                <a:latin typeface="Arial" charset="0"/>
                <a:cs typeface="+mn-cs"/>
              </a:rPr>
              <a:t>emergency, fire department SOPs, </a:t>
            </a:r>
          </a:p>
          <a:p>
            <a:pPr algn="l">
              <a:defRPr/>
            </a:pPr>
            <a:r>
              <a:rPr lang="en-US" sz="1400" b="1" dirty="0">
                <a:solidFill>
                  <a:srgbClr val="010000"/>
                </a:solidFill>
                <a:latin typeface="Arial" charset="0"/>
                <a:cs typeface="+mn-cs"/>
              </a:rPr>
              <a:t>and communications equipment, so</a:t>
            </a:r>
          </a:p>
          <a:p>
            <a:pPr algn="l">
              <a:defRPr/>
            </a:pPr>
            <a:r>
              <a:rPr lang="en-US" sz="1400" b="1" dirty="0">
                <a:solidFill>
                  <a:srgbClr val="010000"/>
                </a:solidFill>
                <a:latin typeface="Arial" charset="0"/>
                <a:cs typeface="+mn-cs"/>
              </a:rPr>
              <a:t>that all necessary information is </a:t>
            </a:r>
          </a:p>
          <a:p>
            <a:pPr algn="l">
              <a:defRPr/>
            </a:pPr>
            <a:r>
              <a:rPr lang="en-US" sz="1400" b="1" dirty="0">
                <a:solidFill>
                  <a:srgbClr val="010000"/>
                </a:solidFill>
                <a:latin typeface="Arial" charset="0"/>
                <a:cs typeface="+mn-cs"/>
              </a:rPr>
              <a:t>obtained, communications equipment </a:t>
            </a:r>
          </a:p>
          <a:p>
            <a:pPr algn="l">
              <a:defRPr/>
            </a:pPr>
            <a:r>
              <a:rPr lang="en-US" sz="1400" b="1" dirty="0">
                <a:solidFill>
                  <a:srgbClr val="010000"/>
                </a:solidFill>
                <a:latin typeface="Arial" charset="0"/>
                <a:cs typeface="+mn-cs"/>
              </a:rPr>
              <a:t>is operated properly, and the </a:t>
            </a:r>
          </a:p>
          <a:p>
            <a:pPr algn="l">
              <a:defRPr/>
            </a:pPr>
            <a:r>
              <a:rPr lang="en-US" sz="1400" b="1" dirty="0">
                <a:solidFill>
                  <a:srgbClr val="010000"/>
                </a:solidFill>
                <a:latin typeface="Arial" charset="0"/>
                <a:cs typeface="+mn-cs"/>
              </a:rPr>
              <a:t>information is promptly and accurately </a:t>
            </a:r>
          </a:p>
          <a:p>
            <a:pPr algn="l">
              <a:defRPr/>
            </a:pPr>
            <a:r>
              <a:rPr lang="en-US" sz="1400" b="1" dirty="0">
                <a:solidFill>
                  <a:srgbClr val="010000"/>
                </a:solidFill>
                <a:latin typeface="Arial" charset="0"/>
                <a:cs typeface="+mn-cs"/>
              </a:rPr>
              <a:t>relayed to the dispatch center.</a:t>
            </a:r>
          </a:p>
          <a:p>
            <a:pPr algn="l">
              <a:defRPr/>
            </a:pPr>
            <a:endParaRPr lang="en-US" sz="1200" b="1" dirty="0">
              <a:latin typeface="Arial" charset="0"/>
              <a:cs typeface="+mn-cs"/>
            </a:endParaRPr>
          </a:p>
          <a:p>
            <a:pPr algn="l">
              <a:defRPr/>
            </a:pPr>
            <a:endParaRPr lang="en-US" sz="1200" b="1" dirty="0">
              <a:latin typeface="Arial" charset="0"/>
              <a:cs typeface="+mn-cs"/>
            </a:endParaRPr>
          </a:p>
        </p:txBody>
      </p:sp>
      <p:sp>
        <p:nvSpPr>
          <p:cNvPr id="67609" name="Text Box 25"/>
          <p:cNvSpPr txBox="1">
            <a:spLocks noChangeArrowheads="1"/>
          </p:cNvSpPr>
          <p:nvPr/>
        </p:nvSpPr>
        <p:spPr bwMode="auto">
          <a:xfrm>
            <a:off x="4419600" y="3768725"/>
            <a:ext cx="411697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b="1" i="1" dirty="0">
                <a:solidFill>
                  <a:srgbClr val="010000"/>
                </a:solidFill>
                <a:latin typeface="Arial" charset="0"/>
                <a:cs typeface="+mn-cs"/>
              </a:rPr>
              <a:t>Prerequisite Knowledge:</a:t>
            </a:r>
            <a:r>
              <a:rPr lang="en-US" sz="1400" b="1" dirty="0">
                <a:solidFill>
                  <a:srgbClr val="010000"/>
                </a:solidFill>
                <a:latin typeface="Arial" charset="0"/>
                <a:cs typeface="+mn-cs"/>
              </a:rPr>
              <a:t>  Procedures</a:t>
            </a:r>
          </a:p>
          <a:p>
            <a:pPr algn="l">
              <a:defRPr/>
            </a:pPr>
            <a:r>
              <a:rPr lang="en-US" sz="1400" b="1" dirty="0">
                <a:solidFill>
                  <a:srgbClr val="010000"/>
                </a:solidFill>
                <a:latin typeface="Arial" charset="0"/>
                <a:cs typeface="+mn-cs"/>
              </a:rPr>
              <a:t>for reporting an emergency, departmental </a:t>
            </a:r>
          </a:p>
          <a:p>
            <a:pPr algn="l">
              <a:defRPr/>
            </a:pPr>
            <a:r>
              <a:rPr lang="en-US" sz="1400" b="1" dirty="0">
                <a:solidFill>
                  <a:srgbClr val="010000"/>
                </a:solidFill>
                <a:latin typeface="Arial" charset="0"/>
                <a:cs typeface="+mn-cs"/>
              </a:rPr>
              <a:t>SOPs for taking and receiving alarms, radio </a:t>
            </a:r>
          </a:p>
          <a:p>
            <a:pPr algn="l">
              <a:defRPr/>
            </a:pPr>
            <a:r>
              <a:rPr lang="en-US" sz="1400" b="1" dirty="0">
                <a:solidFill>
                  <a:srgbClr val="010000"/>
                </a:solidFill>
                <a:latin typeface="Arial" charset="0"/>
                <a:cs typeface="+mn-cs"/>
              </a:rPr>
              <a:t>code or procedures, and information needs of </a:t>
            </a:r>
          </a:p>
          <a:p>
            <a:pPr algn="l">
              <a:defRPr/>
            </a:pPr>
            <a:r>
              <a:rPr lang="en-US" sz="1400" b="1" dirty="0">
                <a:solidFill>
                  <a:srgbClr val="010000"/>
                </a:solidFill>
                <a:latin typeface="Arial" charset="0"/>
                <a:cs typeface="+mn-cs"/>
              </a:rPr>
              <a:t>the dispatch center.</a:t>
            </a:r>
          </a:p>
          <a:p>
            <a:pPr algn="l">
              <a:defRPr/>
            </a:pPr>
            <a:r>
              <a:rPr lang="en-US" sz="1400" b="1" i="1" dirty="0">
                <a:solidFill>
                  <a:srgbClr val="010000"/>
                </a:solidFill>
                <a:latin typeface="Arial" charset="0"/>
                <a:cs typeface="+mn-cs"/>
              </a:rPr>
              <a:t>Prerequisite Skills:</a:t>
            </a:r>
            <a:r>
              <a:rPr lang="en-US" sz="1400" b="1" dirty="0">
                <a:solidFill>
                  <a:srgbClr val="010000"/>
                </a:solidFill>
                <a:latin typeface="Arial" charset="0"/>
                <a:cs typeface="+mn-cs"/>
              </a:rPr>
              <a:t>  The ability to operate fire </a:t>
            </a:r>
          </a:p>
          <a:p>
            <a:pPr algn="l">
              <a:defRPr/>
            </a:pPr>
            <a:r>
              <a:rPr lang="en-US" sz="1400" b="1" dirty="0">
                <a:solidFill>
                  <a:srgbClr val="010000"/>
                </a:solidFill>
                <a:latin typeface="Arial" charset="0"/>
                <a:cs typeface="+mn-cs"/>
              </a:rPr>
              <a:t>department communications equipment, </a:t>
            </a:r>
          </a:p>
          <a:p>
            <a:pPr algn="l">
              <a:defRPr/>
            </a:pPr>
            <a:r>
              <a:rPr lang="en-US" sz="1400" b="1" dirty="0">
                <a:solidFill>
                  <a:srgbClr val="010000"/>
                </a:solidFill>
                <a:latin typeface="Arial" charset="0"/>
                <a:cs typeface="+mn-cs"/>
              </a:rPr>
              <a:t>relay information, and record information.</a:t>
            </a:r>
          </a:p>
        </p:txBody>
      </p:sp>
      <p:sp>
        <p:nvSpPr>
          <p:cNvPr id="67613" name="Text Box 29"/>
          <p:cNvSpPr txBox="1">
            <a:spLocks noChangeArrowheads="1"/>
          </p:cNvSpPr>
          <p:nvPr/>
        </p:nvSpPr>
        <p:spPr bwMode="auto">
          <a:xfrm>
            <a:off x="3184525" y="269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67614" name="Text Box 30"/>
          <p:cNvSpPr txBox="1">
            <a:spLocks noChangeArrowheads="1"/>
          </p:cNvSpPr>
          <p:nvPr/>
        </p:nvSpPr>
        <p:spPr bwMode="auto">
          <a:xfrm>
            <a:off x="2362200" y="0"/>
            <a:ext cx="44958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chemeClr val="bg2"/>
                </a:solidFill>
                <a:latin typeface="Arial" charset="0"/>
                <a:cs typeface="+mn-cs"/>
              </a:rPr>
              <a:t>3-2 Fire department Communications.  </a:t>
            </a:r>
          </a:p>
          <a:p>
            <a:pPr algn="ctr">
              <a:defRPr/>
            </a:pPr>
            <a:r>
              <a:rPr lang="en-US" sz="1400" b="1" dirty="0">
                <a:solidFill>
                  <a:schemeClr val="bg2"/>
                </a:solidFill>
                <a:latin typeface="Arial" charset="0"/>
                <a:cs typeface="+mn-cs"/>
              </a:rPr>
              <a:t>This duty involves initiating responses, </a:t>
            </a:r>
          </a:p>
          <a:p>
            <a:pPr algn="ctr">
              <a:defRPr/>
            </a:pPr>
            <a:r>
              <a:rPr lang="en-US" sz="1400" b="1" dirty="0">
                <a:solidFill>
                  <a:schemeClr val="bg2"/>
                </a:solidFill>
                <a:latin typeface="Arial" charset="0"/>
                <a:cs typeface="+mn-cs"/>
              </a:rPr>
              <a:t>receiving telephone calls, and using fire</a:t>
            </a:r>
          </a:p>
          <a:p>
            <a:pPr algn="ctr">
              <a:defRPr/>
            </a:pPr>
            <a:r>
              <a:rPr lang="en-US" sz="1400" b="1" dirty="0">
                <a:solidFill>
                  <a:schemeClr val="bg2"/>
                </a:solidFill>
                <a:latin typeface="Arial" charset="0"/>
                <a:cs typeface="+mn-cs"/>
              </a:rPr>
              <a:t>department communications equipment to </a:t>
            </a:r>
          </a:p>
          <a:p>
            <a:pPr algn="ctr">
              <a:defRPr/>
            </a:pPr>
            <a:r>
              <a:rPr lang="en-US" sz="1400" b="1" dirty="0">
                <a:solidFill>
                  <a:schemeClr val="bg2"/>
                </a:solidFill>
                <a:latin typeface="Arial" charset="0"/>
                <a:cs typeface="+mn-cs"/>
              </a:rPr>
              <a:t>effectively relay verbal or written information, </a:t>
            </a:r>
          </a:p>
          <a:p>
            <a:pPr algn="ctr">
              <a:defRPr/>
            </a:pPr>
            <a:r>
              <a:rPr lang="en-US" sz="1400" b="1" dirty="0">
                <a:solidFill>
                  <a:schemeClr val="bg2"/>
                </a:solidFill>
                <a:latin typeface="Arial" charset="0"/>
                <a:cs typeface="+mn-cs"/>
              </a:rPr>
              <a:t>according to the following job performance</a:t>
            </a:r>
          </a:p>
          <a:p>
            <a:pPr algn="ctr">
              <a:defRPr/>
            </a:pPr>
            <a:r>
              <a:rPr lang="en-US" sz="1400" b="1" dirty="0">
                <a:solidFill>
                  <a:schemeClr val="bg2"/>
                </a:solidFill>
                <a:latin typeface="Arial" charset="0"/>
                <a:cs typeface="+mn-cs"/>
              </a:rPr>
              <a:t>requirements.</a:t>
            </a:r>
          </a:p>
        </p:txBody>
      </p:sp>
      <p:sp>
        <p:nvSpPr>
          <p:cNvPr id="67624" name="Line 40"/>
          <p:cNvSpPr>
            <a:spLocks noChangeShapeType="1"/>
          </p:cNvSpPr>
          <p:nvPr/>
        </p:nvSpPr>
        <p:spPr bwMode="auto">
          <a:xfrm>
            <a:off x="203200" y="5638800"/>
            <a:ext cx="8763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5" name="Text Box 41"/>
          <p:cNvSpPr txBox="1">
            <a:spLocks noChangeArrowheads="1"/>
          </p:cNvSpPr>
          <p:nvPr/>
        </p:nvSpPr>
        <p:spPr bwMode="auto">
          <a:xfrm>
            <a:off x="2362200" y="5638800"/>
            <a:ext cx="438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Arial" charset="0"/>
                <a:cs typeface="+mn-cs"/>
              </a:rPr>
              <a:t>Written and Practical Testing</a:t>
            </a:r>
          </a:p>
        </p:txBody>
      </p:sp>
      <p:sp>
        <p:nvSpPr>
          <p:cNvPr id="67626" name="AutoShape 42"/>
          <p:cNvSpPr>
            <a:spLocks noChangeArrowheads="1"/>
          </p:cNvSpPr>
          <p:nvPr/>
        </p:nvSpPr>
        <p:spPr bwMode="auto">
          <a:xfrm rot="10800000">
            <a:off x="0" y="0"/>
            <a:ext cx="9144000" cy="6096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defRPr/>
            </a:pPr>
            <a:endParaRPr lang="en-US">
              <a:solidFill>
                <a:schemeClr val="accent2"/>
              </a:solidFill>
              <a:cs typeface="+mn-cs"/>
            </a:endParaRPr>
          </a:p>
        </p:txBody>
      </p:sp>
      <p:sp>
        <p:nvSpPr>
          <p:cNvPr id="67629" name="Line 45"/>
          <p:cNvSpPr>
            <a:spLocks noChangeShapeType="1"/>
          </p:cNvSpPr>
          <p:nvPr/>
        </p:nvSpPr>
        <p:spPr bwMode="auto">
          <a:xfrm>
            <a:off x="1727200" y="1574800"/>
            <a:ext cx="571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0" name="Line 46"/>
          <p:cNvSpPr>
            <a:spLocks noChangeShapeType="1"/>
          </p:cNvSpPr>
          <p:nvPr/>
        </p:nvSpPr>
        <p:spPr bwMode="auto">
          <a:xfrm>
            <a:off x="4419600" y="1600200"/>
            <a:ext cx="0" cy="403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2" name="Text Box 48"/>
          <p:cNvSpPr txBox="1">
            <a:spLocks noChangeArrowheads="1"/>
          </p:cNvSpPr>
          <p:nvPr/>
        </p:nvSpPr>
        <p:spPr bwMode="auto">
          <a:xfrm>
            <a:off x="2349500" y="5600700"/>
            <a:ext cx="438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D0F09"/>
                </a:solidFill>
                <a:latin typeface="Arial" charset="0"/>
                <a:cs typeface="+mn-cs"/>
              </a:rPr>
              <a:t>Written and Practical Testing</a:t>
            </a:r>
          </a:p>
        </p:txBody>
      </p:sp>
      <p:sp>
        <p:nvSpPr>
          <p:cNvPr id="67636" name="Text Box 52"/>
          <p:cNvSpPr txBox="1">
            <a:spLocks noChangeArrowheads="1"/>
          </p:cNvSpPr>
          <p:nvPr/>
        </p:nvSpPr>
        <p:spPr bwMode="auto">
          <a:xfrm>
            <a:off x="8229600" y="3352800"/>
            <a:ext cx="777875"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b="1" dirty="0">
                <a:solidFill>
                  <a:srgbClr val="FF0000"/>
                </a:solidFill>
                <a:latin typeface="Arial" charset="0"/>
                <a:cs typeface="+mn-cs"/>
              </a:rPr>
              <a:t>JPR</a:t>
            </a:r>
          </a:p>
        </p:txBody>
      </p:sp>
      <p:sp>
        <p:nvSpPr>
          <p:cNvPr id="67618" name="Text Box 34"/>
          <p:cNvSpPr txBox="1">
            <a:spLocks noChangeArrowheads="1"/>
          </p:cNvSpPr>
          <p:nvPr/>
        </p:nvSpPr>
        <p:spPr bwMode="auto">
          <a:xfrm>
            <a:off x="660632" y="381000"/>
            <a:ext cx="1290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solidFill>
                  <a:schemeClr val="bg2">
                    <a:lumMod val="50000"/>
                    <a:lumOff val="50000"/>
                  </a:schemeClr>
                </a:solidFill>
                <a:latin typeface="Arial" charset="0"/>
                <a:cs typeface="+mn-cs"/>
              </a:rPr>
              <a:t>DUTY</a:t>
            </a:r>
          </a:p>
        </p:txBody>
      </p:sp>
      <p:sp>
        <p:nvSpPr>
          <p:cNvPr id="67639" name="Text Box 55"/>
          <p:cNvSpPr txBox="1">
            <a:spLocks noChangeArrowheads="1"/>
          </p:cNvSpPr>
          <p:nvPr/>
        </p:nvSpPr>
        <p:spPr bwMode="auto">
          <a:xfrm>
            <a:off x="228600" y="4038600"/>
            <a:ext cx="1741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effectLst>
                  <a:outerShdw blurRad="50800" dist="38100" dir="2700000" algn="tl" rotWithShape="0">
                    <a:srgbClr val="000000">
                      <a:alpha val="43000"/>
                    </a:srgbClr>
                  </a:outerShdw>
                </a:effectLst>
                <a:latin typeface="Arial" charset="0"/>
                <a:cs typeface="+mn-cs"/>
              </a:rPr>
              <a:t>Enabling</a:t>
            </a:r>
          </a:p>
          <a:p>
            <a:pPr>
              <a:defRPr/>
            </a:pPr>
            <a:r>
              <a:rPr lang="en-US" b="1" dirty="0" smtClean="0">
                <a:solidFill>
                  <a:srgbClr val="FF0000"/>
                </a:solidFill>
                <a:effectLst>
                  <a:outerShdw blurRad="50800" dist="38100" dir="2700000" algn="tl" rotWithShape="0">
                    <a:srgbClr val="000000">
                      <a:alpha val="43000"/>
                    </a:srgbClr>
                  </a:outerShdw>
                </a:effectLst>
                <a:latin typeface="Arial" charset="0"/>
                <a:cs typeface="+mn-cs"/>
              </a:rPr>
              <a:t>Objectives</a:t>
            </a:r>
            <a:endParaRPr lang="en-US" b="1" dirty="0">
              <a:solidFill>
                <a:srgbClr val="FF0000"/>
              </a:solidFill>
              <a:effectLst>
                <a:outerShdw blurRad="50800" dist="38100" dir="2700000" algn="tl" rotWithShape="0">
                  <a:srgbClr val="000000">
                    <a:alpha val="43000"/>
                  </a:srgbClr>
                </a:outerShdw>
              </a:effectLst>
              <a:latin typeface="Arial" charset="0"/>
              <a:cs typeface="+mn-cs"/>
            </a:endParaRPr>
          </a:p>
        </p:txBody>
      </p:sp>
      <p:sp>
        <p:nvSpPr>
          <p:cNvPr id="67642" name="Text Box 58"/>
          <p:cNvSpPr txBox="1">
            <a:spLocks noChangeArrowheads="1"/>
          </p:cNvSpPr>
          <p:nvPr/>
        </p:nvSpPr>
        <p:spPr bwMode="auto">
          <a:xfrm>
            <a:off x="152400" y="2064603"/>
            <a:ext cx="1570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effectLst>
                  <a:outerShdw blurRad="50800" dist="38100" dir="2700000" algn="tl" rotWithShape="0">
                    <a:srgbClr val="000000">
                      <a:alpha val="43000"/>
                    </a:srgbClr>
                  </a:outerShdw>
                </a:effectLst>
                <a:latin typeface="Arial" charset="0"/>
                <a:cs typeface="+mn-cs"/>
              </a:rPr>
              <a:t>Terminal</a:t>
            </a:r>
          </a:p>
          <a:p>
            <a:pPr>
              <a:defRPr/>
            </a:pPr>
            <a:r>
              <a:rPr lang="en-US" b="1" dirty="0">
                <a:solidFill>
                  <a:srgbClr val="FF0000"/>
                </a:solidFill>
                <a:effectLst>
                  <a:outerShdw blurRad="50800" dist="38100" dir="2700000" algn="tl" rotWithShape="0">
                    <a:srgbClr val="000000">
                      <a:alpha val="43000"/>
                    </a:srgbClr>
                  </a:outerShdw>
                </a:effectLst>
                <a:latin typeface="Arial" charset="0"/>
                <a:cs typeface="+mn-cs"/>
              </a:rPr>
              <a:t>Objective</a:t>
            </a:r>
          </a:p>
        </p:txBody>
      </p:sp>
      <p:sp>
        <p:nvSpPr>
          <p:cNvPr id="67646" name="AutoShape 62"/>
          <p:cNvSpPr>
            <a:spLocks noChangeArrowheads="1"/>
          </p:cNvSpPr>
          <p:nvPr/>
        </p:nvSpPr>
        <p:spPr bwMode="auto">
          <a:xfrm>
            <a:off x="3810000" y="2819400"/>
            <a:ext cx="1219200" cy="1219200"/>
          </a:xfrm>
          <a:prstGeom prst="leftRightArrow">
            <a:avLst>
              <a:gd name="adj1" fmla="val 50000"/>
              <a:gd name="adj2" fmla="val 20000"/>
            </a:avLst>
          </a:prstGeom>
          <a:solidFill>
            <a:srgbClr val="FA2B02"/>
          </a:solidFill>
          <a:ln w="254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0"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body" idx="1"/>
          </p:nvPr>
        </p:nvSpPr>
        <p:spPr>
          <a:xfrm>
            <a:off x="1371600" y="609600"/>
            <a:ext cx="4953000" cy="5181600"/>
          </a:xfrm>
        </p:spPr>
        <p:txBody>
          <a:bodyPr/>
          <a:lstStyle/>
          <a:p>
            <a:pPr lvl="1">
              <a:lnSpc>
                <a:spcPct val="90000"/>
              </a:lnSpc>
              <a:defRPr/>
            </a:pPr>
            <a:endParaRPr lang="en-US" sz="2000" dirty="0" smtClean="0">
              <a:effectLst>
                <a:outerShdw blurRad="38100" dist="38100" dir="2700000" algn="tl">
                  <a:srgbClr val="DDDDDD"/>
                </a:outerShdw>
              </a:effectLst>
            </a:endParaRPr>
          </a:p>
          <a:p>
            <a:pPr lvl="1">
              <a:lnSpc>
                <a:spcPct val="90000"/>
              </a:lnSpc>
              <a:defRPr/>
            </a:pPr>
            <a:endParaRPr lang="en-US" sz="2000" dirty="0">
              <a:effectLst>
                <a:outerShdw blurRad="38100" dist="38100" dir="2700000" algn="tl">
                  <a:srgbClr val="DDDDDD"/>
                </a:outerShdw>
              </a:effectLst>
            </a:endParaRPr>
          </a:p>
          <a:p>
            <a:pPr lvl="1">
              <a:lnSpc>
                <a:spcPct val="90000"/>
              </a:lnSpc>
              <a:defRPr/>
            </a:pPr>
            <a:r>
              <a:rPr lang="en-US" sz="2000" dirty="0" smtClean="0">
                <a:effectLst>
                  <a:outerShdw blurRad="38100" dist="38100" dir="2700000" algn="tl">
                    <a:srgbClr val="DDDDDD"/>
                  </a:outerShdw>
                </a:effectLst>
              </a:rPr>
              <a:t>Title</a:t>
            </a:r>
          </a:p>
          <a:p>
            <a:pPr lvl="1">
              <a:lnSpc>
                <a:spcPct val="90000"/>
              </a:lnSpc>
              <a:defRPr/>
            </a:pPr>
            <a:r>
              <a:rPr lang="en-US" sz="2000" dirty="0" smtClean="0">
                <a:effectLst>
                  <a:outerShdw blurRad="38100" dist="38100" dir="2700000" algn="tl">
                    <a:srgbClr val="DDDDDD"/>
                  </a:outerShdw>
                </a:effectLst>
              </a:rPr>
              <a:t>Domain</a:t>
            </a:r>
          </a:p>
          <a:p>
            <a:pPr lvl="1">
              <a:lnSpc>
                <a:spcPct val="90000"/>
              </a:lnSpc>
              <a:defRPr/>
            </a:pPr>
            <a:r>
              <a:rPr lang="en-US" sz="2000" dirty="0" smtClean="0">
                <a:effectLst>
                  <a:outerShdw blurRad="38100" dist="38100" dir="2700000" algn="tl">
                    <a:srgbClr val="DDDDDD"/>
                  </a:outerShdw>
                </a:effectLst>
              </a:rPr>
              <a:t>Level of Learning</a:t>
            </a:r>
          </a:p>
          <a:p>
            <a:pPr lvl="1">
              <a:lnSpc>
                <a:spcPct val="90000"/>
              </a:lnSpc>
              <a:defRPr/>
            </a:pPr>
            <a:r>
              <a:rPr lang="en-US" sz="2000" dirty="0" smtClean="0">
                <a:effectLst>
                  <a:outerShdw blurRad="38100" dist="38100" dir="2700000" algn="tl">
                    <a:srgbClr val="DDDDDD"/>
                  </a:outerShdw>
                </a:effectLst>
              </a:rPr>
              <a:t>Materials </a:t>
            </a:r>
          </a:p>
          <a:p>
            <a:pPr lvl="1">
              <a:lnSpc>
                <a:spcPct val="90000"/>
              </a:lnSpc>
              <a:defRPr/>
            </a:pPr>
            <a:r>
              <a:rPr lang="en-US" sz="2000" dirty="0" smtClean="0">
                <a:effectLst>
                  <a:outerShdw blurRad="38100" dist="38100" dir="2700000" algn="tl">
                    <a:srgbClr val="DDDDDD"/>
                  </a:outerShdw>
                </a:effectLst>
              </a:rPr>
              <a:t>NFPA Objectives - JPRs</a:t>
            </a:r>
          </a:p>
          <a:p>
            <a:pPr lvl="1">
              <a:lnSpc>
                <a:spcPct val="90000"/>
              </a:lnSpc>
              <a:defRPr/>
            </a:pPr>
            <a:r>
              <a:rPr lang="en-US" sz="2000" dirty="0" smtClean="0">
                <a:effectLst>
                  <a:outerShdw blurRad="38100" dist="38100" dir="2700000" algn="tl">
                    <a:srgbClr val="DDDDDD"/>
                  </a:outerShdw>
                </a:effectLst>
              </a:rPr>
              <a:t>Terminal Objective</a:t>
            </a:r>
          </a:p>
          <a:p>
            <a:pPr lvl="1">
              <a:lnSpc>
                <a:spcPct val="90000"/>
              </a:lnSpc>
              <a:defRPr/>
            </a:pPr>
            <a:r>
              <a:rPr lang="en-US" sz="2000" dirty="0" smtClean="0">
                <a:effectLst>
                  <a:outerShdw blurRad="38100" dist="38100" dir="2700000" algn="tl">
                    <a:srgbClr val="DDDDDD"/>
                  </a:outerShdw>
                </a:effectLst>
              </a:rPr>
              <a:t>Enabling Objectives</a:t>
            </a:r>
          </a:p>
          <a:p>
            <a:pPr lvl="1">
              <a:lnSpc>
                <a:spcPct val="90000"/>
              </a:lnSpc>
              <a:defRPr/>
            </a:pPr>
            <a:r>
              <a:rPr lang="en-US" sz="2000" dirty="0" smtClean="0">
                <a:effectLst>
                  <a:outerShdw blurRad="38100" dist="38100" dir="2700000" algn="tl">
                    <a:srgbClr val="DDDDDD"/>
                  </a:outerShdw>
                </a:effectLst>
              </a:rPr>
              <a:t>Motivation Statement</a:t>
            </a:r>
          </a:p>
          <a:p>
            <a:pPr lvl="1">
              <a:lnSpc>
                <a:spcPct val="90000"/>
              </a:lnSpc>
              <a:defRPr/>
            </a:pPr>
            <a:r>
              <a:rPr lang="en-US" sz="2000" dirty="0" smtClean="0">
                <a:effectLst>
                  <a:outerShdw blurRad="38100" dist="38100" dir="2700000" algn="tl">
                    <a:srgbClr val="DDDDDD"/>
                  </a:outerShdw>
                </a:effectLst>
              </a:rPr>
              <a:t>Key Teaching Points</a:t>
            </a:r>
          </a:p>
          <a:p>
            <a:pPr lvl="1">
              <a:lnSpc>
                <a:spcPct val="90000"/>
              </a:lnSpc>
              <a:defRPr/>
            </a:pPr>
            <a:r>
              <a:rPr lang="en-US" sz="2000" dirty="0" smtClean="0">
                <a:effectLst>
                  <a:outerShdw blurRad="38100" dist="38100" dir="2700000" algn="tl">
                    <a:srgbClr val="DDDDDD"/>
                  </a:outerShdw>
                </a:effectLst>
              </a:rPr>
              <a:t>References</a:t>
            </a:r>
          </a:p>
          <a:p>
            <a:pPr lvl="1">
              <a:lnSpc>
                <a:spcPct val="90000"/>
              </a:lnSpc>
              <a:defRPr/>
            </a:pPr>
            <a:r>
              <a:rPr lang="en-US" sz="2000" dirty="0" smtClean="0">
                <a:effectLst>
                  <a:outerShdw blurRad="38100" dist="38100" dir="2700000" algn="tl">
                    <a:srgbClr val="DDDDDD"/>
                  </a:outerShdw>
                </a:effectLst>
              </a:rPr>
              <a:t>Applications</a:t>
            </a:r>
          </a:p>
          <a:p>
            <a:pPr lvl="1">
              <a:lnSpc>
                <a:spcPct val="90000"/>
              </a:lnSpc>
              <a:defRPr/>
            </a:pPr>
            <a:r>
              <a:rPr lang="en-US" sz="2000" dirty="0" smtClean="0">
                <a:effectLst>
                  <a:outerShdw blurRad="38100" dist="38100" dir="2700000" algn="tl">
                    <a:srgbClr val="DDDDDD"/>
                  </a:outerShdw>
                </a:effectLst>
              </a:rPr>
              <a:t>Summary</a:t>
            </a:r>
          </a:p>
        </p:txBody>
      </p:sp>
      <p:pic>
        <p:nvPicPr>
          <p:cNvPr id="16387" name="Picture 6" descr="E:\BEST\FFI&amp;II-memos\LP Page1.jpg"/>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4953000" y="800100"/>
            <a:ext cx="3886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7"/>
          <p:cNvSpPr>
            <a:spLocks noChangeArrowheads="1"/>
          </p:cNvSpPr>
          <p:nvPr/>
        </p:nvSpPr>
        <p:spPr bwMode="auto">
          <a:xfrm>
            <a:off x="5287963" y="1066800"/>
            <a:ext cx="373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9"/>
          <p:cNvSpPr>
            <a:spLocks noGrp="1" noChangeArrowheads="1"/>
          </p:cNvSpPr>
          <p:nvPr>
            <p:ph type="title"/>
          </p:nvPr>
        </p:nvSpPr>
        <p:spPr>
          <a:xfrm>
            <a:off x="0" y="0"/>
            <a:ext cx="9144000" cy="800219"/>
          </a:xfrm>
        </p:spPr>
        <p:txBody>
          <a:bodyPr/>
          <a:lstStyle/>
          <a:p>
            <a:pPr algn="ctr">
              <a:defRPr/>
            </a:pPr>
            <a:r>
              <a:rPr lang="en-US" dirty="0" smtClean="0">
                <a:cs typeface="+mj-cs"/>
              </a:rPr>
              <a:t>Lesson Plan Components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E:\BEST\FFI&amp;II-memos\LP Page1.jpg"/>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4953000" y="800100"/>
            <a:ext cx="3886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7"/>
          <p:cNvSpPr>
            <a:spLocks noChangeArrowheads="1"/>
          </p:cNvSpPr>
          <p:nvPr/>
        </p:nvSpPr>
        <p:spPr bwMode="auto">
          <a:xfrm>
            <a:off x="5287963" y="1066800"/>
            <a:ext cx="373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
        <p:nvSpPr>
          <p:cNvPr id="7" name="Oval 12"/>
          <p:cNvSpPr>
            <a:spLocks noChangeArrowheads="1"/>
          </p:cNvSpPr>
          <p:nvPr/>
        </p:nvSpPr>
        <p:spPr bwMode="auto">
          <a:xfrm>
            <a:off x="7162800" y="762000"/>
            <a:ext cx="1828800" cy="6858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67" name="Rectangle 3"/>
          <p:cNvSpPr>
            <a:spLocks noGrp="1" noChangeArrowheads="1"/>
          </p:cNvSpPr>
          <p:nvPr>
            <p:ph type="body" idx="1"/>
          </p:nvPr>
        </p:nvSpPr>
        <p:spPr>
          <a:xfrm>
            <a:off x="1219200" y="609600"/>
            <a:ext cx="3962400" cy="6019800"/>
          </a:xfrm>
        </p:spPr>
        <p:txBody>
          <a:bodyPr/>
          <a:lstStyle/>
          <a:p>
            <a:pPr>
              <a:defRPr/>
            </a:pPr>
            <a:r>
              <a:rPr lang="en-US" dirty="0" smtClean="0">
                <a:effectLst>
                  <a:outerShdw blurRad="38100" dist="38100" dir="2700000" algn="tl">
                    <a:srgbClr val="DDDDDD"/>
                  </a:outerShdw>
                </a:effectLst>
                <a:cs typeface="+mn-cs"/>
              </a:rPr>
              <a:t>    </a:t>
            </a:r>
          </a:p>
          <a:p>
            <a:pPr>
              <a:defRPr/>
            </a:pPr>
            <a:r>
              <a:rPr lang="en-US" sz="3200" dirty="0" smtClean="0">
                <a:effectLst>
                  <a:outerShdw blurRad="38100" dist="38100" dir="2700000" algn="tl">
                    <a:srgbClr val="DDDDDD"/>
                  </a:outerShdw>
                </a:effectLst>
                <a:cs typeface="+mn-cs"/>
              </a:rPr>
              <a:t>OBJECTIVE PAGE</a:t>
            </a:r>
          </a:p>
          <a:p>
            <a:pPr>
              <a:defRPr/>
            </a:pPr>
            <a:r>
              <a:rPr lang="en-US" sz="3200" dirty="0" smtClean="0">
                <a:effectLst>
                  <a:outerShdw blurRad="38100" dist="38100" dir="2700000" algn="tl">
                    <a:srgbClr val="DDDDDD"/>
                  </a:outerShdw>
                </a:effectLst>
              </a:rPr>
              <a:t>    </a:t>
            </a:r>
            <a:r>
              <a:rPr lang="en-US" sz="2400" dirty="0" smtClean="0">
                <a:effectLst>
                  <a:outerShdw blurRad="38100" dist="38100" dir="2700000" algn="tl">
                    <a:srgbClr val="DDDDDD"/>
                  </a:outerShdw>
                </a:effectLst>
              </a:rPr>
              <a:t>Title</a:t>
            </a:r>
            <a:endParaRPr lang="en-US" sz="2400" dirty="0">
              <a:effectLst>
                <a:outerShdw blurRad="38100" dist="38100" dir="2700000" algn="tl">
                  <a:srgbClr val="DDDDDD"/>
                </a:outerShdw>
              </a:effectLst>
            </a:endParaRPr>
          </a:p>
          <a:p>
            <a:pPr>
              <a:defRPr/>
            </a:pPr>
            <a:r>
              <a:rPr lang="en-US" sz="2400" dirty="0" smtClean="0">
                <a:effectLst>
                  <a:outerShdw blurRad="38100" dist="38100" dir="2700000" algn="tl">
                    <a:srgbClr val="DDDDDD"/>
                  </a:outerShdw>
                </a:effectLst>
              </a:rPr>
              <a:t>      Domain</a:t>
            </a:r>
            <a:endParaRPr lang="en-US" sz="2400" dirty="0">
              <a:effectLst>
                <a:outerShdw blurRad="38100" dist="38100" dir="2700000" algn="tl">
                  <a:srgbClr val="DDDDDD"/>
                </a:outerShdw>
              </a:effectLst>
            </a:endParaRPr>
          </a:p>
          <a:p>
            <a:pPr>
              <a:defRPr/>
            </a:pPr>
            <a:r>
              <a:rPr lang="en-US" sz="2400" dirty="0" smtClean="0">
                <a:effectLst>
                  <a:outerShdw blurRad="38100" dist="38100" dir="2700000" algn="tl">
                    <a:srgbClr val="DDDDDD"/>
                  </a:outerShdw>
                </a:effectLst>
              </a:rPr>
              <a:t>      Level of Learning</a:t>
            </a:r>
          </a:p>
          <a:p>
            <a:pPr lvl="1">
              <a:lnSpc>
                <a:spcPct val="90000"/>
              </a:lnSpc>
              <a:defRPr/>
            </a:pPr>
            <a:r>
              <a:rPr lang="en-US" sz="2400" dirty="0" smtClean="0">
                <a:effectLst>
                  <a:outerShdw blurRad="38100" dist="38100" dir="2700000" algn="tl">
                    <a:srgbClr val="DDDDDD"/>
                  </a:outerShdw>
                </a:effectLst>
              </a:rPr>
              <a:t>Materials </a:t>
            </a:r>
          </a:p>
          <a:p>
            <a:pPr lvl="1">
              <a:lnSpc>
                <a:spcPct val="90000"/>
              </a:lnSpc>
              <a:defRPr/>
            </a:pPr>
            <a:r>
              <a:rPr lang="en-US" sz="2400" dirty="0" smtClean="0">
                <a:effectLst>
                  <a:outerShdw blurRad="38100" dist="38100" dir="2700000" algn="tl">
                    <a:srgbClr val="DDDDDD"/>
                  </a:outerShdw>
                </a:effectLst>
              </a:rPr>
              <a:t>NFPA Objectives - JPRs</a:t>
            </a:r>
          </a:p>
          <a:p>
            <a:pPr lvl="1">
              <a:lnSpc>
                <a:spcPct val="90000"/>
              </a:lnSpc>
              <a:defRPr/>
            </a:pPr>
            <a:r>
              <a:rPr lang="en-US" sz="2400" dirty="0" smtClean="0">
                <a:effectLst>
                  <a:outerShdw blurRad="38100" dist="38100" dir="2700000" algn="tl">
                    <a:srgbClr val="DDDDDD"/>
                  </a:outerShdw>
                </a:effectLst>
              </a:rPr>
              <a:t>Terminal Objective</a:t>
            </a:r>
          </a:p>
          <a:p>
            <a:pPr lvl="1">
              <a:lnSpc>
                <a:spcPct val="90000"/>
              </a:lnSpc>
              <a:defRPr/>
            </a:pPr>
            <a:r>
              <a:rPr lang="en-US" sz="2400" dirty="0" smtClean="0">
                <a:effectLst>
                  <a:outerShdw blurRad="38100" dist="38100" dir="2700000" algn="tl">
                    <a:srgbClr val="DDDDDD"/>
                  </a:outerShdw>
                </a:effectLst>
              </a:rPr>
              <a:t>Enabling Objectives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body" idx="1"/>
          </p:nvPr>
        </p:nvSpPr>
        <p:spPr>
          <a:xfrm>
            <a:off x="1219200" y="990600"/>
            <a:ext cx="41910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r>
              <a:rPr lang="en-US" dirty="0" smtClean="0">
                <a:effectLst>
                  <a:outerShdw blurRad="38100" dist="38100" dir="2700000" algn="tl">
                    <a:srgbClr val="DDDDDD"/>
                  </a:outerShdw>
                </a:effectLst>
                <a:latin typeface="Arial Black" charset="0"/>
              </a:rPr>
              <a:t>Domain</a:t>
            </a:r>
          </a:p>
          <a:p>
            <a:pPr lvl="1">
              <a:defRPr/>
            </a:pPr>
            <a:r>
              <a:rPr lang="en-US" dirty="0" smtClean="0">
                <a:effectLst>
                  <a:outerShdw blurRad="38100" dist="38100" dir="2700000" algn="tl">
                    <a:srgbClr val="DDDDDD"/>
                  </a:outerShdw>
                </a:effectLst>
                <a:latin typeface="Arial Black" charset="0"/>
              </a:rPr>
              <a:t>Level of Learning</a:t>
            </a:r>
          </a:p>
          <a:p>
            <a:pPr lvl="1">
              <a:defRPr/>
            </a:pPr>
            <a:r>
              <a:rPr lang="en-US" dirty="0" smtClean="0">
                <a:effectLst>
                  <a:outerShdw blurRad="38100" dist="38100" dir="2700000" algn="tl">
                    <a:srgbClr val="DDDDDD"/>
                  </a:outerShdw>
                </a:effectLst>
                <a:latin typeface="Arial Black" charset="0"/>
              </a:rPr>
              <a:t>Materials</a:t>
            </a:r>
          </a:p>
        </p:txBody>
      </p:sp>
      <p:grpSp>
        <p:nvGrpSpPr>
          <p:cNvPr id="18435" name="Group 21"/>
          <p:cNvGrpSpPr>
            <a:grpSpLocks/>
          </p:cNvGrpSpPr>
          <p:nvPr/>
        </p:nvGrpSpPr>
        <p:grpSpPr bwMode="auto">
          <a:xfrm>
            <a:off x="4953000" y="800100"/>
            <a:ext cx="4114800" cy="5181600"/>
            <a:chOff x="3120" y="504"/>
            <a:chExt cx="2592" cy="3264"/>
          </a:xfrm>
        </p:grpSpPr>
        <p:grpSp>
          <p:nvGrpSpPr>
            <p:cNvPr id="18441" name="Group 16"/>
            <p:cNvGrpSpPr>
              <a:grpSpLocks/>
            </p:cNvGrpSpPr>
            <p:nvPr/>
          </p:nvGrpSpPr>
          <p:grpSpPr bwMode="auto">
            <a:xfrm>
              <a:off x="3120" y="504"/>
              <a:ext cx="2592" cy="3264"/>
              <a:chOff x="3120" y="488"/>
              <a:chExt cx="2592" cy="3264"/>
            </a:xfrm>
          </p:grpSpPr>
          <p:sp>
            <p:nvSpPr>
              <p:cNvPr id="43016" name="Rectangle 8"/>
              <p:cNvSpPr>
                <a:spLocks noChangeArrowheads="1"/>
              </p:cNvSpPr>
              <p:nvPr/>
            </p:nvSpPr>
            <p:spPr bwMode="auto">
              <a:xfrm>
                <a:off x="3120" y="488"/>
                <a:ext cx="2592" cy="3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10000"/>
                  </a:solidFill>
                  <a:cs typeface="+mn-cs"/>
                </a:endParaRPr>
              </a:p>
            </p:txBody>
          </p:sp>
          <p:sp>
            <p:nvSpPr>
              <p:cNvPr id="43017" name="Text Box 9"/>
              <p:cNvSpPr txBox="1">
                <a:spLocks noChangeArrowheads="1"/>
              </p:cNvSpPr>
              <p:nvPr/>
            </p:nvSpPr>
            <p:spPr bwMode="auto">
              <a:xfrm>
                <a:off x="3168" y="672"/>
                <a:ext cx="2064" cy="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endParaRPr lang="en-US" dirty="0">
                  <a:solidFill>
                    <a:srgbClr val="010000"/>
                  </a:solidFill>
                  <a:cs typeface="+mn-cs"/>
                </a:endParaRPr>
              </a:p>
              <a:p>
                <a:pPr algn="l">
                  <a:defRPr/>
                </a:pPr>
                <a:r>
                  <a:rPr lang="en-US" sz="2000" b="1" dirty="0">
                    <a:solidFill>
                      <a:srgbClr val="010000"/>
                    </a:solidFill>
                    <a:cs typeface="+mn-cs"/>
                  </a:rPr>
                  <a:t>LESSON  FOUR</a:t>
                </a:r>
                <a:endParaRPr lang="en-US" b="1" dirty="0">
                  <a:solidFill>
                    <a:srgbClr val="010000"/>
                  </a:solidFill>
                  <a:cs typeface="+mn-cs"/>
                </a:endParaRPr>
              </a:p>
              <a:p>
                <a:pPr algn="l">
                  <a:defRPr/>
                </a:pPr>
                <a:r>
                  <a:rPr lang="en-US" sz="2000" b="1" dirty="0">
                    <a:solidFill>
                      <a:srgbClr val="010000"/>
                    </a:solidFill>
                    <a:cs typeface="+mn-cs"/>
                  </a:rPr>
                  <a:t>FIREFIGHTER I</a:t>
                </a:r>
              </a:p>
              <a:p>
                <a:pPr algn="l">
                  <a:defRPr/>
                </a:pPr>
                <a:r>
                  <a:rPr lang="en-US" sz="2000" b="1" dirty="0">
                    <a:solidFill>
                      <a:srgbClr val="010000"/>
                    </a:solidFill>
                    <a:cs typeface="+mn-cs"/>
                  </a:rPr>
                  <a:t>Orientation and safety</a:t>
                </a:r>
              </a:p>
              <a:p>
                <a:pPr algn="l">
                  <a:defRPr/>
                </a:pPr>
                <a:endParaRPr lang="en-US" sz="800" b="1" dirty="0">
                  <a:solidFill>
                    <a:srgbClr val="010000"/>
                  </a:solidFill>
                  <a:cs typeface="+mn-cs"/>
                </a:endParaRPr>
              </a:p>
              <a:p>
                <a:pPr algn="l">
                  <a:defRPr/>
                </a:pPr>
                <a:r>
                  <a:rPr lang="en-US" sz="1200" b="1" dirty="0">
                    <a:solidFill>
                      <a:srgbClr val="010000"/>
                    </a:solidFill>
                    <a:latin typeface="Arial" charset="0"/>
                    <a:cs typeface="+mn-cs"/>
                  </a:rPr>
                  <a:t>DOMAIN:  </a:t>
                </a:r>
                <a:r>
                  <a:rPr lang="en-US" sz="1200" dirty="0">
                    <a:solidFill>
                      <a:srgbClr val="010000"/>
                    </a:solidFill>
                    <a:latin typeface="Arial" charset="0"/>
                    <a:cs typeface="+mn-cs"/>
                  </a:rPr>
                  <a:t>COGNITIVE </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LEVEL OF LEARNING:</a:t>
                </a:r>
                <a:r>
                  <a:rPr lang="en-US" sz="1200" dirty="0">
                    <a:solidFill>
                      <a:srgbClr val="010000"/>
                    </a:solidFill>
                    <a:latin typeface="Arial" charset="0"/>
                    <a:cs typeface="+mn-cs"/>
                  </a:rPr>
                  <a:t>  KNOWLEDGE /                      	                   COMPREHENSION</a:t>
                </a:r>
              </a:p>
              <a:p>
                <a:pPr algn="l">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MATERIALS</a:t>
                </a:r>
                <a:endParaRPr lang="en-US" sz="800" b="1" dirty="0">
                  <a:solidFill>
                    <a:srgbClr val="010000"/>
                  </a:solidFill>
                  <a:latin typeface="Arial" charset="0"/>
                  <a:cs typeface="+mn-cs"/>
                </a:endParaRPr>
              </a:p>
              <a:p>
                <a:pPr>
                  <a:defRPr/>
                </a:pPr>
                <a:endParaRPr lang="en-US" sz="800" b="1" dirty="0">
                  <a:solidFill>
                    <a:srgbClr val="010000"/>
                  </a:solidFill>
                  <a:latin typeface="Arial" charset="0"/>
                  <a:cs typeface="+mn-cs"/>
                </a:endParaRPr>
              </a:p>
              <a:p>
                <a:pPr algn="l">
                  <a:defRPr/>
                </a:pPr>
                <a:r>
                  <a:rPr lang="en-US" sz="1200" dirty="0">
                    <a:solidFill>
                      <a:srgbClr val="010000"/>
                    </a:solidFill>
                    <a:latin typeface="Arial" charset="0"/>
                    <a:cs typeface="+mn-cs"/>
                  </a:rPr>
                  <a:t>IFSTA Essentials, 4th. edition; IFSTA Essentials, 3</a:t>
                </a:r>
                <a:r>
                  <a:rPr lang="en-US" sz="1200" baseline="30000" dirty="0">
                    <a:solidFill>
                      <a:srgbClr val="010000"/>
                    </a:solidFill>
                    <a:latin typeface="Arial" charset="0"/>
                    <a:cs typeface="+mn-cs"/>
                  </a:rPr>
                  <a:t>rd</a:t>
                </a:r>
                <a:r>
                  <a:rPr lang="en-US" sz="1200" dirty="0">
                    <a:solidFill>
                      <a:srgbClr val="010000"/>
                    </a:solidFill>
                    <a:latin typeface="Arial" charset="0"/>
                    <a:cs typeface="+mn-cs"/>
                  </a:rPr>
                  <a:t> edition; transparencies; overhead projector; slide projector; VCR; monitor; Video - </a:t>
                </a:r>
                <a:r>
                  <a:rPr lang="ja-JP" altLang="en-US" sz="1200" dirty="0">
                    <a:solidFill>
                      <a:srgbClr val="010000"/>
                    </a:solidFill>
                    <a:latin typeface="Arial"/>
                    <a:cs typeface="+mn-cs"/>
                  </a:rPr>
                  <a:t>“</a:t>
                </a:r>
                <a:r>
                  <a:rPr lang="en-US" sz="1200" dirty="0">
                    <a:solidFill>
                      <a:srgbClr val="010000"/>
                    </a:solidFill>
                    <a:latin typeface="Arial" charset="0"/>
                    <a:cs typeface="+mn-cs"/>
                  </a:rPr>
                  <a:t>Firefighter Safety and Survival - Company Officer</a:t>
                </a:r>
                <a:r>
                  <a:rPr lang="ja-JP" altLang="en-US" sz="1200" dirty="0">
                    <a:solidFill>
                      <a:srgbClr val="010000"/>
                    </a:solidFill>
                    <a:latin typeface="Arial"/>
                    <a:cs typeface="+mn-cs"/>
                  </a:rPr>
                  <a:t>’</a:t>
                </a:r>
                <a:r>
                  <a:rPr lang="en-US" sz="1200" dirty="0">
                    <a:solidFill>
                      <a:srgbClr val="010000"/>
                    </a:solidFill>
                    <a:latin typeface="Arial" charset="0"/>
                    <a:cs typeface="+mn-cs"/>
                  </a:rPr>
                  <a:t>s responsibility</a:t>
                </a:r>
                <a:r>
                  <a:rPr lang="ja-JP" altLang="en-US" sz="1200" dirty="0">
                    <a:solidFill>
                      <a:srgbClr val="010000"/>
                    </a:solidFill>
                    <a:latin typeface="Arial"/>
                    <a:cs typeface="+mn-cs"/>
                  </a:rPr>
                  <a:t>”</a:t>
                </a:r>
                <a:r>
                  <a:rPr lang="en-US" sz="1200" dirty="0">
                    <a:solidFill>
                      <a:srgbClr val="010000"/>
                    </a:solidFill>
                    <a:latin typeface="Arial" charset="0"/>
                    <a:cs typeface="+mn-cs"/>
                  </a:rPr>
                  <a:t>; NFPA 1500 Standard on Fire Department Occupational Safety and Health.</a:t>
                </a:r>
              </a:p>
            </p:txBody>
          </p:sp>
        </p:grpSp>
        <p:sp>
          <p:nvSpPr>
            <p:cNvPr id="43019" name="Rectangle 11"/>
            <p:cNvSpPr>
              <a:spLocks noChangeArrowheads="1"/>
            </p:cNvSpPr>
            <p:nvPr/>
          </p:nvSpPr>
          <p:spPr bwMode="auto">
            <a:xfrm>
              <a:off x="4656" y="576"/>
              <a:ext cx="9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b="1" u="sng" dirty="0">
                  <a:solidFill>
                    <a:srgbClr val="010000"/>
                  </a:solidFill>
                  <a:latin typeface="Arial" charset="0"/>
                  <a:cs typeface="+mn-cs"/>
                </a:rPr>
                <a:t>OBJECTIVE PAGE</a:t>
              </a:r>
            </a:p>
          </p:txBody>
        </p:sp>
      </p:grpSp>
      <p:sp>
        <p:nvSpPr>
          <p:cNvPr id="43025" name="Line 17"/>
          <p:cNvSpPr>
            <a:spLocks noChangeShapeType="1"/>
          </p:cNvSpPr>
          <p:nvPr/>
        </p:nvSpPr>
        <p:spPr bwMode="auto">
          <a:xfrm flipV="1">
            <a:off x="3124200" y="1981200"/>
            <a:ext cx="1828800" cy="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3026" name="Line 18"/>
          <p:cNvSpPr>
            <a:spLocks noChangeShapeType="1"/>
          </p:cNvSpPr>
          <p:nvPr/>
        </p:nvSpPr>
        <p:spPr bwMode="auto">
          <a:xfrm>
            <a:off x="3733800" y="2590799"/>
            <a:ext cx="1212064" cy="16201"/>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
        <p:nvSpPr>
          <p:cNvPr id="12" name="Line 18"/>
          <p:cNvSpPr>
            <a:spLocks noChangeShapeType="1"/>
          </p:cNvSpPr>
          <p:nvPr/>
        </p:nvSpPr>
        <p:spPr bwMode="auto">
          <a:xfrm flipV="1">
            <a:off x="3886200" y="3014661"/>
            <a:ext cx="1058863" cy="566738"/>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18"/>
          <p:cNvSpPr>
            <a:spLocks noChangeShapeType="1"/>
          </p:cNvSpPr>
          <p:nvPr/>
        </p:nvSpPr>
        <p:spPr bwMode="auto">
          <a:xfrm flipV="1">
            <a:off x="4191000" y="3657600"/>
            <a:ext cx="685800" cy="8382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685800" y="957176"/>
            <a:ext cx="41910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endParaRPr lang="en-US" dirty="0" smtClean="0">
              <a:effectLst>
                <a:outerShdw blurRad="38100" dist="38100" dir="2700000" algn="tl">
                  <a:srgbClr val="DDDDDD"/>
                </a:outerShdw>
              </a:effectLst>
              <a:latin typeface="Arial Black" charset="0"/>
            </a:endParaRPr>
          </a:p>
        </p:txBody>
      </p:sp>
      <p:sp>
        <p:nvSpPr>
          <p:cNvPr id="80909" name="Text Box 13"/>
          <p:cNvSpPr txBox="1">
            <a:spLocks noChangeArrowheads="1"/>
          </p:cNvSpPr>
          <p:nvPr/>
        </p:nvSpPr>
        <p:spPr bwMode="auto">
          <a:xfrm>
            <a:off x="3276600" y="1658274"/>
            <a:ext cx="624840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3200" b="1" dirty="0">
                <a:solidFill>
                  <a:srgbClr val="010000"/>
                </a:solidFill>
                <a:latin typeface="Arial" charset="0"/>
                <a:cs typeface="+mn-cs"/>
              </a:rPr>
              <a:t>The Title identifies the lesson </a:t>
            </a:r>
            <a:r>
              <a:rPr lang="en-US" sz="3200" b="1" dirty="0" smtClean="0">
                <a:solidFill>
                  <a:srgbClr val="010000"/>
                </a:solidFill>
                <a:latin typeface="Arial" charset="0"/>
                <a:cs typeface="+mn-cs"/>
              </a:rPr>
              <a:t>number,</a:t>
            </a:r>
            <a:r>
              <a:rPr lang="en-US" sz="3200" b="1" dirty="0">
                <a:solidFill>
                  <a:srgbClr val="010000"/>
                </a:solidFill>
                <a:latin typeface="Arial" charset="0"/>
                <a:cs typeface="+mn-cs"/>
              </a:rPr>
              <a:t> </a:t>
            </a:r>
            <a:r>
              <a:rPr lang="en-US" sz="3200" b="1" dirty="0" smtClean="0">
                <a:solidFill>
                  <a:srgbClr val="010000"/>
                </a:solidFill>
                <a:latin typeface="Arial" charset="0"/>
                <a:cs typeface="+mn-cs"/>
              </a:rPr>
              <a:t>the </a:t>
            </a:r>
            <a:r>
              <a:rPr lang="en-US" sz="3200" b="1" dirty="0">
                <a:solidFill>
                  <a:srgbClr val="010000"/>
                </a:solidFill>
                <a:latin typeface="Arial" charset="0"/>
                <a:cs typeface="+mn-cs"/>
              </a:rPr>
              <a:t>discipline being </a:t>
            </a:r>
            <a:r>
              <a:rPr lang="en-US" sz="3200" b="1" dirty="0" smtClean="0">
                <a:solidFill>
                  <a:srgbClr val="010000"/>
                </a:solidFill>
                <a:latin typeface="Arial" charset="0"/>
                <a:cs typeface="+mn-cs"/>
              </a:rPr>
              <a:t>offered, the </a:t>
            </a:r>
            <a:r>
              <a:rPr lang="en-US" sz="3200" b="1" dirty="0">
                <a:solidFill>
                  <a:srgbClr val="010000"/>
                </a:solidFill>
                <a:latin typeface="Arial" charset="0"/>
                <a:cs typeface="+mn-cs"/>
              </a:rPr>
              <a:t>topic being </a:t>
            </a:r>
            <a:r>
              <a:rPr lang="en-US" sz="3200" b="1" dirty="0" smtClean="0">
                <a:solidFill>
                  <a:srgbClr val="010000"/>
                </a:solidFill>
                <a:latin typeface="Arial" charset="0"/>
                <a:cs typeface="+mn-cs"/>
              </a:rPr>
              <a:t>discussed.</a:t>
            </a:r>
            <a:endParaRPr lang="en-US" sz="3200" b="1" dirty="0">
              <a:solidFill>
                <a:srgbClr val="010000"/>
              </a:solidFill>
              <a:latin typeface="Arial" charset="0"/>
              <a:cs typeface="+mn-cs"/>
            </a:endParaRPr>
          </a:p>
        </p:txBody>
      </p:sp>
      <p:sp>
        <p:nvSpPr>
          <p:cNvPr id="80910" name="Line 14"/>
          <p:cNvSpPr>
            <a:spLocks noChangeShapeType="1"/>
          </p:cNvSpPr>
          <p:nvPr/>
        </p:nvSpPr>
        <p:spPr bwMode="auto">
          <a:xfrm>
            <a:off x="1219200" y="2235864"/>
            <a:ext cx="6400800" cy="0"/>
          </a:xfrm>
          <a:prstGeom prst="line">
            <a:avLst/>
          </a:prstGeom>
          <a:noFill/>
          <a:ln w="38100">
            <a:solidFill>
              <a:srgbClr val="FD15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685800" y="947824"/>
            <a:ext cx="41910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r>
              <a:rPr lang="en-US" dirty="0" smtClean="0">
                <a:effectLst>
                  <a:outerShdw blurRad="38100" dist="38100" dir="2700000" algn="tl">
                    <a:srgbClr val="DDDDDD"/>
                  </a:outerShdw>
                </a:effectLst>
                <a:latin typeface="Arial Black" charset="0"/>
              </a:rPr>
              <a:t>Domain</a:t>
            </a:r>
          </a:p>
        </p:txBody>
      </p:sp>
      <p:sp>
        <p:nvSpPr>
          <p:cNvPr id="80909" name="Text Box 13"/>
          <p:cNvSpPr txBox="1">
            <a:spLocks noChangeArrowheads="1"/>
          </p:cNvSpPr>
          <p:nvPr/>
        </p:nvSpPr>
        <p:spPr bwMode="auto">
          <a:xfrm>
            <a:off x="3657600" y="1431088"/>
            <a:ext cx="5867400" cy="50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3200" b="1" dirty="0">
                <a:solidFill>
                  <a:srgbClr val="010000"/>
                </a:solidFill>
                <a:latin typeface="Arial" charset="0"/>
                <a:cs typeface="+mn-cs"/>
              </a:rPr>
              <a:t>The Domain of Learning describes the classification of learning objectives.</a:t>
            </a:r>
          </a:p>
          <a:p>
            <a:pPr algn="l">
              <a:defRPr/>
            </a:pPr>
            <a:r>
              <a:rPr lang="en-US" sz="3200" b="1" dirty="0">
                <a:solidFill>
                  <a:srgbClr val="010000"/>
                </a:solidFill>
                <a:latin typeface="Arial" charset="0"/>
                <a:cs typeface="+mn-cs"/>
              </a:rPr>
              <a:t>Cognitive - Increasing </a:t>
            </a:r>
            <a:r>
              <a:rPr lang="en-US" sz="3200" b="1" dirty="0" smtClean="0">
                <a:solidFill>
                  <a:srgbClr val="010000"/>
                </a:solidFill>
                <a:latin typeface="Arial" charset="0"/>
                <a:cs typeface="+mn-cs"/>
              </a:rPr>
              <a:t>knowledge and </a:t>
            </a:r>
            <a:r>
              <a:rPr lang="en-US" sz="3200" b="1" dirty="0">
                <a:solidFill>
                  <a:srgbClr val="010000"/>
                </a:solidFill>
                <a:latin typeface="Arial" charset="0"/>
                <a:cs typeface="+mn-cs"/>
              </a:rPr>
              <a:t>intellectual skills.</a:t>
            </a:r>
          </a:p>
          <a:p>
            <a:pPr algn="l">
              <a:defRPr/>
            </a:pPr>
            <a:r>
              <a:rPr lang="en-US" sz="3200" b="1" dirty="0">
                <a:solidFill>
                  <a:srgbClr val="010000"/>
                </a:solidFill>
                <a:latin typeface="Arial" charset="0"/>
                <a:cs typeface="+mn-cs"/>
              </a:rPr>
              <a:t>Affective -  Changing attitude.</a:t>
            </a:r>
          </a:p>
          <a:p>
            <a:pPr algn="l">
              <a:defRPr/>
            </a:pPr>
            <a:r>
              <a:rPr lang="en-US" sz="3200" b="1" dirty="0">
                <a:solidFill>
                  <a:srgbClr val="010000"/>
                </a:solidFill>
                <a:latin typeface="Arial" charset="0"/>
                <a:cs typeface="+mn-cs"/>
              </a:rPr>
              <a:t>Psychomotor - Doing the skill.</a:t>
            </a:r>
          </a:p>
        </p:txBody>
      </p:sp>
      <p:sp>
        <p:nvSpPr>
          <p:cNvPr id="80910" name="Line 14"/>
          <p:cNvSpPr>
            <a:spLocks noChangeShapeType="1"/>
          </p:cNvSpPr>
          <p:nvPr/>
        </p:nvSpPr>
        <p:spPr bwMode="auto">
          <a:xfrm>
            <a:off x="1295400" y="2971800"/>
            <a:ext cx="6400800" cy="0"/>
          </a:xfrm>
          <a:prstGeom prst="line">
            <a:avLst/>
          </a:prstGeom>
          <a:noFill/>
          <a:ln w="38100">
            <a:solidFill>
              <a:srgbClr val="FD15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body" idx="1"/>
          </p:nvPr>
        </p:nvSpPr>
        <p:spPr>
          <a:xfrm>
            <a:off x="1295400" y="990600"/>
            <a:ext cx="37338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r>
              <a:rPr lang="en-US" dirty="0" smtClean="0">
                <a:effectLst>
                  <a:outerShdw blurRad="38100" dist="38100" dir="2700000" algn="tl">
                    <a:srgbClr val="DDDDDD"/>
                  </a:outerShdw>
                </a:effectLst>
                <a:latin typeface="Arial Black" charset="0"/>
              </a:rPr>
              <a:t>Domain</a:t>
            </a:r>
          </a:p>
          <a:p>
            <a:pPr lvl="1">
              <a:defRPr/>
            </a:pPr>
            <a:r>
              <a:rPr lang="en-US" dirty="0" smtClean="0">
                <a:effectLst>
                  <a:outerShdw blurRad="38100" dist="38100" dir="2700000" algn="tl">
                    <a:srgbClr val="DDDDDD"/>
                  </a:outerShdw>
                </a:effectLst>
                <a:latin typeface="Arial Black" charset="0"/>
              </a:rPr>
              <a:t>Level of Learning</a:t>
            </a:r>
          </a:p>
          <a:p>
            <a:pPr lvl="1">
              <a:defRPr/>
            </a:pPr>
            <a:r>
              <a:rPr lang="en-US" dirty="0" smtClean="0">
                <a:effectLst>
                  <a:outerShdw blurRad="38100" dist="38100" dir="2700000" algn="tl">
                    <a:srgbClr val="DDDDDD"/>
                  </a:outerShdw>
                </a:effectLst>
                <a:latin typeface="Arial Black" charset="0"/>
              </a:rPr>
              <a:t>Materials</a:t>
            </a:r>
          </a:p>
        </p:txBody>
      </p:sp>
      <p:grpSp>
        <p:nvGrpSpPr>
          <p:cNvPr id="21507" name="Group 13"/>
          <p:cNvGrpSpPr>
            <a:grpSpLocks/>
          </p:cNvGrpSpPr>
          <p:nvPr/>
        </p:nvGrpSpPr>
        <p:grpSpPr bwMode="auto">
          <a:xfrm>
            <a:off x="4953000" y="800100"/>
            <a:ext cx="4114800" cy="5181600"/>
            <a:chOff x="3120" y="504"/>
            <a:chExt cx="2592" cy="3264"/>
          </a:xfrm>
        </p:grpSpPr>
        <p:grpSp>
          <p:nvGrpSpPr>
            <p:cNvPr id="21510" name="Group 4"/>
            <p:cNvGrpSpPr>
              <a:grpSpLocks/>
            </p:cNvGrpSpPr>
            <p:nvPr/>
          </p:nvGrpSpPr>
          <p:grpSpPr bwMode="auto">
            <a:xfrm>
              <a:off x="3120" y="504"/>
              <a:ext cx="2592" cy="3264"/>
              <a:chOff x="3120" y="488"/>
              <a:chExt cx="2592" cy="3264"/>
            </a:xfrm>
          </p:grpSpPr>
          <p:sp>
            <p:nvSpPr>
              <p:cNvPr id="69637" name="Rectangle 5"/>
              <p:cNvSpPr>
                <a:spLocks noChangeArrowheads="1"/>
              </p:cNvSpPr>
              <p:nvPr/>
            </p:nvSpPr>
            <p:spPr bwMode="auto">
              <a:xfrm>
                <a:off x="3120" y="488"/>
                <a:ext cx="2592" cy="3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8" name="Text Box 6"/>
              <p:cNvSpPr txBox="1">
                <a:spLocks noChangeArrowheads="1"/>
              </p:cNvSpPr>
              <p:nvPr/>
            </p:nvSpPr>
            <p:spPr bwMode="auto">
              <a:xfrm>
                <a:off x="3168" y="672"/>
                <a:ext cx="2112" cy="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endParaRPr lang="en-US" dirty="0">
                  <a:solidFill>
                    <a:srgbClr val="010000"/>
                  </a:solidFill>
                  <a:cs typeface="+mn-cs"/>
                </a:endParaRPr>
              </a:p>
              <a:p>
                <a:pPr algn="l">
                  <a:defRPr/>
                </a:pPr>
                <a:r>
                  <a:rPr lang="en-US" sz="2000" b="1" dirty="0">
                    <a:solidFill>
                      <a:srgbClr val="010000"/>
                    </a:solidFill>
                    <a:cs typeface="+mn-cs"/>
                  </a:rPr>
                  <a:t>LESSON  FOUR</a:t>
                </a:r>
                <a:endParaRPr lang="en-US" b="1" dirty="0">
                  <a:solidFill>
                    <a:srgbClr val="010000"/>
                  </a:solidFill>
                  <a:cs typeface="+mn-cs"/>
                </a:endParaRPr>
              </a:p>
              <a:p>
                <a:pPr algn="l">
                  <a:defRPr/>
                </a:pPr>
                <a:r>
                  <a:rPr lang="en-US" sz="2000" b="1" dirty="0">
                    <a:solidFill>
                      <a:srgbClr val="010000"/>
                    </a:solidFill>
                    <a:cs typeface="+mn-cs"/>
                  </a:rPr>
                  <a:t>FIREFIGHTER I</a:t>
                </a:r>
              </a:p>
              <a:p>
                <a:pPr algn="l">
                  <a:defRPr/>
                </a:pPr>
                <a:r>
                  <a:rPr lang="en-US" sz="2000" b="1" dirty="0">
                    <a:solidFill>
                      <a:srgbClr val="010000"/>
                    </a:solidFill>
                    <a:cs typeface="+mn-cs"/>
                  </a:rPr>
                  <a:t>Orientation and safety</a:t>
                </a:r>
              </a:p>
              <a:p>
                <a:pPr algn="l">
                  <a:defRPr/>
                </a:pPr>
                <a:endParaRPr lang="en-US" sz="800" b="1" dirty="0">
                  <a:solidFill>
                    <a:srgbClr val="010000"/>
                  </a:solidFill>
                  <a:cs typeface="+mn-cs"/>
                </a:endParaRPr>
              </a:p>
              <a:p>
                <a:pPr algn="l">
                  <a:defRPr/>
                </a:pPr>
                <a:r>
                  <a:rPr lang="en-US" sz="1200" b="1" dirty="0">
                    <a:solidFill>
                      <a:srgbClr val="010000"/>
                    </a:solidFill>
                    <a:latin typeface="Arial" charset="0"/>
                    <a:cs typeface="+mn-cs"/>
                  </a:rPr>
                  <a:t>DOMAIN:  </a:t>
                </a:r>
                <a:r>
                  <a:rPr lang="en-US" sz="1200" dirty="0">
                    <a:solidFill>
                      <a:srgbClr val="010000"/>
                    </a:solidFill>
                    <a:latin typeface="Arial" charset="0"/>
                    <a:cs typeface="+mn-cs"/>
                  </a:rPr>
                  <a:t>COGNITIVE </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LEVEL OF LEARNING:</a:t>
                </a:r>
                <a:r>
                  <a:rPr lang="en-US" sz="1200" dirty="0">
                    <a:solidFill>
                      <a:srgbClr val="010000"/>
                    </a:solidFill>
                    <a:latin typeface="Arial" charset="0"/>
                    <a:cs typeface="+mn-cs"/>
                  </a:rPr>
                  <a:t>  KNOWLEDGE /                      	                   COMPREHENSION</a:t>
                </a:r>
              </a:p>
              <a:p>
                <a:pPr algn="l">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MATERIALS</a:t>
                </a:r>
                <a:endParaRPr lang="en-US" sz="800" b="1" dirty="0">
                  <a:solidFill>
                    <a:srgbClr val="010000"/>
                  </a:solidFill>
                  <a:latin typeface="Arial" charset="0"/>
                  <a:cs typeface="+mn-cs"/>
                </a:endParaRPr>
              </a:p>
              <a:p>
                <a:pPr>
                  <a:defRPr/>
                </a:pPr>
                <a:endParaRPr lang="en-US" sz="800" b="1" dirty="0">
                  <a:solidFill>
                    <a:srgbClr val="010000"/>
                  </a:solidFill>
                  <a:latin typeface="Arial" charset="0"/>
                  <a:cs typeface="+mn-cs"/>
                </a:endParaRPr>
              </a:p>
              <a:p>
                <a:pPr algn="l">
                  <a:defRPr/>
                </a:pPr>
                <a:r>
                  <a:rPr lang="en-US" sz="1200" dirty="0">
                    <a:solidFill>
                      <a:srgbClr val="010000"/>
                    </a:solidFill>
                    <a:latin typeface="Arial" charset="0"/>
                    <a:cs typeface="+mn-cs"/>
                  </a:rPr>
                  <a:t>IFSTA Essentials, 4th. edition; IFSTA Essentials, 3rd.</a:t>
                </a:r>
              </a:p>
              <a:p>
                <a:pPr algn="l">
                  <a:defRPr/>
                </a:pPr>
                <a:r>
                  <a:rPr lang="en-US" sz="1200" dirty="0">
                    <a:solidFill>
                      <a:srgbClr val="010000"/>
                    </a:solidFill>
                    <a:latin typeface="Arial" charset="0"/>
                    <a:cs typeface="+mn-cs"/>
                  </a:rPr>
                  <a:t>edition; transparencies; overhead projector; slide projector; VCR; monitor; Video - </a:t>
                </a:r>
                <a:r>
                  <a:rPr lang="ja-JP" altLang="en-US" sz="1200" dirty="0">
                    <a:solidFill>
                      <a:srgbClr val="010000"/>
                    </a:solidFill>
                    <a:latin typeface="Arial"/>
                    <a:cs typeface="+mn-cs"/>
                  </a:rPr>
                  <a:t>“</a:t>
                </a:r>
                <a:r>
                  <a:rPr lang="en-US" sz="1200" dirty="0">
                    <a:solidFill>
                      <a:srgbClr val="010000"/>
                    </a:solidFill>
                    <a:latin typeface="Arial" charset="0"/>
                    <a:cs typeface="+mn-cs"/>
                  </a:rPr>
                  <a:t>Firefighter Safety and Survival - Company Officer</a:t>
                </a:r>
                <a:r>
                  <a:rPr lang="ja-JP" altLang="en-US" sz="1200" dirty="0">
                    <a:solidFill>
                      <a:srgbClr val="010000"/>
                    </a:solidFill>
                    <a:latin typeface="Arial"/>
                    <a:cs typeface="+mn-cs"/>
                  </a:rPr>
                  <a:t>’</a:t>
                </a:r>
                <a:r>
                  <a:rPr lang="en-US" sz="1200" dirty="0">
                    <a:solidFill>
                      <a:srgbClr val="010000"/>
                    </a:solidFill>
                    <a:latin typeface="Arial" charset="0"/>
                    <a:cs typeface="+mn-cs"/>
                  </a:rPr>
                  <a:t>s responsibility</a:t>
                </a:r>
                <a:r>
                  <a:rPr lang="ja-JP" altLang="en-US" sz="1200" dirty="0">
                    <a:solidFill>
                      <a:srgbClr val="010000"/>
                    </a:solidFill>
                    <a:latin typeface="Arial"/>
                    <a:cs typeface="+mn-cs"/>
                  </a:rPr>
                  <a:t>”</a:t>
                </a:r>
                <a:r>
                  <a:rPr lang="en-US" sz="1200" dirty="0">
                    <a:solidFill>
                      <a:srgbClr val="010000"/>
                    </a:solidFill>
                    <a:latin typeface="Arial" charset="0"/>
                    <a:cs typeface="+mn-cs"/>
                  </a:rPr>
                  <a:t>; NFPA 1500 Standard on Fire Department Occupational Safety and Health.</a:t>
                </a:r>
              </a:p>
            </p:txBody>
          </p:sp>
        </p:grpSp>
        <p:sp>
          <p:nvSpPr>
            <p:cNvPr id="69639" name="Rectangle 7"/>
            <p:cNvSpPr>
              <a:spLocks noChangeArrowheads="1"/>
            </p:cNvSpPr>
            <p:nvPr/>
          </p:nvSpPr>
          <p:spPr bwMode="auto">
            <a:xfrm>
              <a:off x="4656" y="576"/>
              <a:ext cx="9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b="1" u="sng">
                  <a:solidFill>
                    <a:srgbClr val="010000"/>
                  </a:solidFill>
                  <a:latin typeface="Arial" charset="0"/>
                  <a:cs typeface="+mn-cs"/>
                </a:rPr>
                <a:t>OBJECTIVE PAGE</a:t>
              </a:r>
            </a:p>
          </p:txBody>
        </p:sp>
      </p:grpSp>
      <p:sp>
        <p:nvSpPr>
          <p:cNvPr id="69643" name="Line 11"/>
          <p:cNvSpPr>
            <a:spLocks noChangeShapeType="1"/>
          </p:cNvSpPr>
          <p:nvPr/>
        </p:nvSpPr>
        <p:spPr bwMode="auto">
          <a:xfrm flipV="1">
            <a:off x="3962400" y="2971800"/>
            <a:ext cx="990600" cy="6096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001000" cy="800100"/>
          </a:xfrm>
        </p:spPr>
        <p:txBody>
          <a:bodyPr/>
          <a:lstStyle/>
          <a:p>
            <a:pPr>
              <a:defRPr/>
            </a:pPr>
            <a:r>
              <a:rPr lang="en-US" dirty="0" smtClean="0">
                <a:ea typeface="+mj-ea"/>
                <a:cs typeface="+mj-cs"/>
              </a:rPr>
              <a:t>Previous NFPA Format</a:t>
            </a:r>
          </a:p>
        </p:txBody>
      </p:sp>
      <p:sp>
        <p:nvSpPr>
          <p:cNvPr id="6"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sz="3600" dirty="0" smtClean="0">
                <a:cs typeface="+mn-cs"/>
              </a:rPr>
              <a:t>Previous NFPA formats used the </a:t>
            </a:r>
            <a:r>
              <a:rPr lang="en-US" sz="3600" u="sng" dirty="0" smtClean="0">
                <a:cs typeface="+mn-cs"/>
              </a:rPr>
              <a:t>objective format</a:t>
            </a:r>
            <a:r>
              <a:rPr lang="en-US" sz="3600" dirty="0" smtClean="0">
                <a:cs typeface="+mn-cs"/>
              </a:rPr>
              <a:t> where the </a:t>
            </a:r>
            <a:r>
              <a:rPr lang="en-US" sz="3600" dirty="0" smtClean="0">
                <a:solidFill>
                  <a:srgbClr val="FD1503"/>
                </a:solidFill>
                <a:cs typeface="+mn-cs"/>
              </a:rPr>
              <a:t>objective</a:t>
            </a:r>
            <a:r>
              <a:rPr lang="en-US" sz="3600" dirty="0" smtClean="0">
                <a:cs typeface="+mn-cs"/>
              </a:rPr>
              <a:t> was written as a </a:t>
            </a:r>
            <a:r>
              <a:rPr lang="en-US" sz="3600" dirty="0" smtClean="0">
                <a:solidFill>
                  <a:srgbClr val="FD1503"/>
                </a:solidFill>
                <a:cs typeface="+mn-cs"/>
              </a:rPr>
              <a:t>terminal objective</a:t>
            </a:r>
            <a:r>
              <a:rPr lang="en-US" sz="3600" dirty="0" smtClean="0">
                <a:cs typeface="+mn-cs"/>
              </a:rPr>
              <a:t> and the required prerequisite knowledge and skills were written as </a:t>
            </a:r>
            <a:r>
              <a:rPr lang="en-US" sz="3600" dirty="0" smtClean="0">
                <a:solidFill>
                  <a:schemeClr val="bg2">
                    <a:lumMod val="50000"/>
                    <a:lumOff val="50000"/>
                  </a:schemeClr>
                </a:solidFill>
                <a:cs typeface="+mn-cs"/>
              </a:rPr>
              <a:t>enabling objectives</a:t>
            </a:r>
            <a:r>
              <a:rPr lang="en-US" sz="3600" dirty="0" smtClean="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743200" y="76200"/>
            <a:ext cx="6781800" cy="838200"/>
          </a:xfrm>
        </p:spPr>
        <p:txBody>
          <a:bodyPr/>
          <a:lstStyle/>
          <a:p>
            <a:pPr algn="ctr">
              <a:defRPr/>
            </a:pPr>
            <a:r>
              <a:rPr lang="en-US" smtClean="0">
                <a:cs typeface="+mj-cs"/>
              </a:rPr>
              <a:t>Levels of Learning</a:t>
            </a:r>
          </a:p>
        </p:txBody>
      </p:sp>
      <p:sp>
        <p:nvSpPr>
          <p:cNvPr id="70659" name="Text Box 3"/>
          <p:cNvSpPr txBox="1">
            <a:spLocks noChangeArrowheads="1"/>
          </p:cNvSpPr>
          <p:nvPr/>
        </p:nvSpPr>
        <p:spPr bwMode="auto">
          <a:xfrm>
            <a:off x="1066800" y="1066800"/>
            <a:ext cx="6705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b="1" dirty="0" smtClean="0">
                <a:solidFill>
                  <a:srgbClr val="010000"/>
                </a:solidFill>
                <a:latin typeface="Arial" charset="0"/>
                <a:cs typeface="+mn-cs"/>
              </a:rPr>
              <a:t>This </a:t>
            </a:r>
            <a:r>
              <a:rPr lang="en-US" b="1" dirty="0">
                <a:solidFill>
                  <a:srgbClr val="010000"/>
                </a:solidFill>
                <a:latin typeface="Arial" charset="0"/>
                <a:cs typeface="+mn-cs"/>
              </a:rPr>
              <a:t>is the required level of the</a:t>
            </a:r>
          </a:p>
          <a:p>
            <a:pPr>
              <a:defRPr/>
            </a:pPr>
            <a:r>
              <a:rPr lang="en-US" b="1" dirty="0">
                <a:solidFill>
                  <a:srgbClr val="010000"/>
                </a:solidFill>
                <a:latin typeface="Arial" charset="0"/>
                <a:cs typeface="+mn-cs"/>
              </a:rPr>
              <a:t>candidate’s ability or proficiency needed to </a:t>
            </a:r>
          </a:p>
          <a:p>
            <a:pPr>
              <a:defRPr/>
            </a:pPr>
            <a:r>
              <a:rPr lang="en-US" b="1" dirty="0" smtClean="0">
                <a:solidFill>
                  <a:srgbClr val="010000"/>
                </a:solidFill>
                <a:latin typeface="Arial" charset="0"/>
                <a:cs typeface="+mn-cs"/>
              </a:rPr>
              <a:t>successfully </a:t>
            </a:r>
            <a:r>
              <a:rPr lang="en-US" b="1" dirty="0">
                <a:solidFill>
                  <a:srgbClr val="010000"/>
                </a:solidFill>
                <a:latin typeface="Arial" charset="0"/>
                <a:cs typeface="+mn-cs"/>
              </a:rPr>
              <a:t>perform the objective.</a:t>
            </a:r>
          </a:p>
        </p:txBody>
      </p:sp>
      <p:sp>
        <p:nvSpPr>
          <p:cNvPr id="70660" name="Rectangle 4"/>
          <p:cNvSpPr>
            <a:spLocks noChangeArrowheads="1"/>
          </p:cNvSpPr>
          <p:nvPr/>
        </p:nvSpPr>
        <p:spPr bwMode="auto">
          <a:xfrm>
            <a:off x="2590800" y="2108200"/>
            <a:ext cx="335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Knowledge</a:t>
            </a:r>
          </a:p>
        </p:txBody>
      </p:sp>
      <p:sp>
        <p:nvSpPr>
          <p:cNvPr id="70661" name="Rectangle 5"/>
          <p:cNvSpPr>
            <a:spLocks noChangeArrowheads="1"/>
          </p:cNvSpPr>
          <p:nvPr/>
        </p:nvSpPr>
        <p:spPr bwMode="auto">
          <a:xfrm>
            <a:off x="3048000" y="2692400"/>
            <a:ext cx="609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Comprehension</a:t>
            </a:r>
          </a:p>
        </p:txBody>
      </p:sp>
      <p:sp>
        <p:nvSpPr>
          <p:cNvPr id="70662" name="Rectangle 6"/>
          <p:cNvSpPr>
            <a:spLocks noChangeArrowheads="1"/>
          </p:cNvSpPr>
          <p:nvPr/>
        </p:nvSpPr>
        <p:spPr bwMode="auto">
          <a:xfrm>
            <a:off x="3581400" y="3327400"/>
            <a:ext cx="434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Application</a:t>
            </a:r>
          </a:p>
        </p:txBody>
      </p:sp>
      <p:sp>
        <p:nvSpPr>
          <p:cNvPr id="70663" name="Rectangle 7"/>
          <p:cNvSpPr>
            <a:spLocks noChangeArrowheads="1"/>
          </p:cNvSpPr>
          <p:nvPr/>
        </p:nvSpPr>
        <p:spPr bwMode="auto">
          <a:xfrm>
            <a:off x="4114800" y="40005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Analysis </a:t>
            </a:r>
          </a:p>
        </p:txBody>
      </p:sp>
      <p:sp>
        <p:nvSpPr>
          <p:cNvPr id="70664" name="Rectangle 8"/>
          <p:cNvSpPr>
            <a:spLocks noChangeArrowheads="1"/>
          </p:cNvSpPr>
          <p:nvPr/>
        </p:nvSpPr>
        <p:spPr bwMode="auto">
          <a:xfrm>
            <a:off x="4800600" y="4648200"/>
            <a:ext cx="419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Synthesis</a:t>
            </a:r>
          </a:p>
        </p:txBody>
      </p:sp>
      <p:sp>
        <p:nvSpPr>
          <p:cNvPr id="70665" name="Rectangle 9"/>
          <p:cNvSpPr>
            <a:spLocks noChangeArrowheads="1"/>
          </p:cNvSpPr>
          <p:nvPr/>
        </p:nvSpPr>
        <p:spPr bwMode="auto">
          <a:xfrm>
            <a:off x="5410200" y="5283200"/>
            <a:ext cx="320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200" b="1">
                <a:solidFill>
                  <a:srgbClr val="F2440E"/>
                </a:solidFill>
                <a:effectLst>
                  <a:outerShdw blurRad="38100" dist="38100" dir="2700000" algn="tl">
                    <a:srgbClr val="DDDDDD"/>
                  </a:outerShdw>
                </a:effectLst>
                <a:latin typeface="Arial" charset="0"/>
                <a:cs typeface="+mn-cs"/>
              </a:rPr>
              <a:t>Evaluation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800219"/>
          </a:xfrm>
        </p:spPr>
        <p:txBody>
          <a:bodyPr/>
          <a:lstStyle/>
          <a:p>
            <a:pPr algn="ctr">
              <a:defRPr/>
            </a:pPr>
            <a:r>
              <a:rPr lang="en-US" dirty="0" smtClean="0">
                <a:cs typeface="+mj-cs"/>
              </a:rPr>
              <a:t>Knowledge</a:t>
            </a:r>
          </a:p>
        </p:txBody>
      </p:sp>
      <p:sp>
        <p:nvSpPr>
          <p:cNvPr id="71683" name="Rectangle 3"/>
          <p:cNvSpPr>
            <a:spLocks noGrp="1" noChangeArrowheads="1"/>
          </p:cNvSpPr>
          <p:nvPr>
            <p:ph type="body" idx="1"/>
          </p:nvPr>
        </p:nvSpPr>
        <p:spPr>
          <a:xfrm>
            <a:off x="1905000" y="990600"/>
            <a:ext cx="7239000" cy="3505200"/>
          </a:xfrm>
        </p:spPr>
        <p:txBody>
          <a:bodyPr/>
          <a:lstStyle/>
          <a:p>
            <a:pPr>
              <a:defRPr/>
            </a:pPr>
            <a:r>
              <a:rPr lang="en-US" dirty="0" smtClean="0">
                <a:cs typeface="+mn-cs"/>
              </a:rPr>
              <a:t>Asks the candidate to remember such items as facts, rules, and definitions</a:t>
            </a:r>
            <a:r>
              <a:rPr lang="en-US" dirty="0" smtClean="0">
                <a:cs typeface="+mn-cs"/>
              </a:rPr>
              <a:t>.</a:t>
            </a:r>
          </a:p>
          <a:p>
            <a:pPr>
              <a:defRPr/>
            </a:pPr>
            <a:endParaRPr lang="en-US" dirty="0" smtClean="0">
              <a:cs typeface="+mn-cs"/>
            </a:endParaRPr>
          </a:p>
          <a:p>
            <a:pPr>
              <a:defRPr/>
            </a:pPr>
            <a:r>
              <a:rPr lang="en-US" dirty="0" smtClean="0">
                <a:cs typeface="+mn-cs"/>
              </a:rPr>
              <a:t>Its all about remembering and being able to recall facts.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800219"/>
          </a:xfrm>
        </p:spPr>
        <p:txBody>
          <a:bodyPr/>
          <a:lstStyle/>
          <a:p>
            <a:pPr algn="ctr">
              <a:defRPr/>
            </a:pPr>
            <a:r>
              <a:rPr lang="en-US" dirty="0" smtClean="0">
                <a:cs typeface="+mj-cs"/>
              </a:rPr>
              <a:t>Knowledge</a:t>
            </a:r>
          </a:p>
        </p:txBody>
      </p:sp>
      <p:sp>
        <p:nvSpPr>
          <p:cNvPr id="72707" name="Rectangle 3"/>
          <p:cNvSpPr>
            <a:spLocks noGrp="1" noChangeArrowheads="1"/>
          </p:cNvSpPr>
          <p:nvPr>
            <p:ph type="body" idx="1"/>
          </p:nvPr>
        </p:nvSpPr>
        <p:spPr>
          <a:xfrm>
            <a:off x="1752600" y="1066800"/>
            <a:ext cx="7391400" cy="4648200"/>
          </a:xfrm>
        </p:spPr>
        <p:txBody>
          <a:bodyPr/>
          <a:lstStyle/>
          <a:p>
            <a:pPr>
              <a:defRPr/>
            </a:pPr>
            <a:r>
              <a:rPr lang="en-US" dirty="0" smtClean="0">
                <a:cs typeface="+mn-cs"/>
              </a:rPr>
              <a:t>Example: </a:t>
            </a:r>
            <a:r>
              <a:rPr lang="en-US" dirty="0" smtClean="0">
                <a:cs typeface="+mn-cs"/>
              </a:rPr>
              <a:t>Which </a:t>
            </a:r>
            <a:r>
              <a:rPr lang="en-US" dirty="0" smtClean="0">
                <a:cs typeface="+mn-cs"/>
              </a:rPr>
              <a:t>of the following placements of portable fire extinguishers is preferred?</a:t>
            </a:r>
          </a:p>
          <a:p>
            <a:pPr>
              <a:defRPr/>
            </a:pPr>
            <a:r>
              <a:rPr lang="en-US" sz="2400" dirty="0" smtClean="0">
                <a:cs typeface="+mn-cs"/>
              </a:rPr>
              <a:t>	A. Along normal paths of travel, </a:t>
            </a:r>
          </a:p>
          <a:p>
            <a:pPr marL="919163" lvl="1" indent="333375">
              <a:defRPr/>
            </a:pPr>
            <a:r>
              <a:rPr lang="en-US" sz="2400" dirty="0" smtClean="0"/>
              <a:t>including exits.</a:t>
            </a:r>
          </a:p>
          <a:p>
            <a:pPr lvl="1">
              <a:defRPr/>
            </a:pPr>
            <a:r>
              <a:rPr lang="en-US" sz="2400" dirty="0" smtClean="0"/>
              <a:t>	B. Near the center of every room.</a:t>
            </a:r>
          </a:p>
          <a:p>
            <a:pPr lvl="1">
              <a:defRPr/>
            </a:pPr>
            <a:r>
              <a:rPr lang="en-US" sz="2400" dirty="0" smtClean="0"/>
              <a:t>	C. In high risk and hazard areas only.</a:t>
            </a:r>
          </a:p>
          <a:p>
            <a:pPr lvl="1">
              <a:defRPr/>
            </a:pPr>
            <a:r>
              <a:rPr lang="en-US" sz="2400" dirty="0" smtClean="0"/>
              <a:t>	D. In locked metal cabinets.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52400"/>
            <a:ext cx="9220200" cy="800219"/>
          </a:xfrm>
        </p:spPr>
        <p:txBody>
          <a:bodyPr/>
          <a:lstStyle/>
          <a:p>
            <a:pPr algn="ctr">
              <a:defRPr/>
            </a:pPr>
            <a:r>
              <a:rPr lang="en-US" dirty="0" smtClean="0">
                <a:cs typeface="+mj-cs"/>
              </a:rPr>
              <a:t>Comprehension</a:t>
            </a:r>
          </a:p>
        </p:txBody>
      </p:sp>
      <p:sp>
        <p:nvSpPr>
          <p:cNvPr id="73731" name="Rectangle 3"/>
          <p:cNvSpPr>
            <a:spLocks noGrp="1" noChangeArrowheads="1"/>
          </p:cNvSpPr>
          <p:nvPr>
            <p:ph type="body" idx="1"/>
          </p:nvPr>
        </p:nvSpPr>
        <p:spPr>
          <a:xfrm>
            <a:off x="1823662" y="1066800"/>
            <a:ext cx="7315200" cy="4495800"/>
          </a:xfrm>
        </p:spPr>
        <p:txBody>
          <a:bodyPr/>
          <a:lstStyle/>
          <a:p>
            <a:pPr>
              <a:defRPr/>
            </a:pPr>
            <a:r>
              <a:rPr lang="en-US" dirty="0" smtClean="0">
                <a:cs typeface="+mn-cs"/>
              </a:rPr>
              <a:t>The lowest level of understanding. </a:t>
            </a:r>
            <a:endParaRPr lang="en-US" dirty="0" smtClean="0">
              <a:cs typeface="+mn-cs"/>
            </a:endParaRPr>
          </a:p>
          <a:p>
            <a:pPr>
              <a:defRPr/>
            </a:pPr>
            <a:endParaRPr lang="en-US" dirty="0">
              <a:cs typeface="+mn-cs"/>
            </a:endParaRPr>
          </a:p>
          <a:p>
            <a:pPr>
              <a:defRPr/>
            </a:pPr>
            <a:r>
              <a:rPr lang="en-US" dirty="0" smtClean="0">
                <a:cs typeface="+mn-cs"/>
              </a:rPr>
              <a:t>The </a:t>
            </a:r>
            <a:r>
              <a:rPr lang="en-US" dirty="0" smtClean="0">
                <a:cs typeface="+mn-cs"/>
              </a:rPr>
              <a:t>candidate must use knowledge to interpret, restate, or draw conclusions.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0" y="0"/>
            <a:ext cx="9144000" cy="990600"/>
          </a:xfrm>
        </p:spPr>
        <p:txBody>
          <a:bodyPr/>
          <a:lstStyle/>
          <a:p>
            <a:pPr algn="ctr">
              <a:defRPr/>
            </a:pPr>
            <a:r>
              <a:rPr lang="en-US" dirty="0" smtClean="0">
                <a:cs typeface="+mj-cs"/>
              </a:rPr>
              <a:t>Comprehension</a:t>
            </a:r>
          </a:p>
        </p:txBody>
      </p:sp>
      <p:sp>
        <p:nvSpPr>
          <p:cNvPr id="74755" name="Rectangle 1027"/>
          <p:cNvSpPr>
            <a:spLocks noGrp="1" noChangeArrowheads="1"/>
          </p:cNvSpPr>
          <p:nvPr>
            <p:ph type="body" idx="1"/>
          </p:nvPr>
        </p:nvSpPr>
        <p:spPr>
          <a:xfrm>
            <a:off x="1600200" y="990600"/>
            <a:ext cx="7772400" cy="2057400"/>
          </a:xfrm>
        </p:spPr>
        <p:txBody>
          <a:bodyPr/>
          <a:lstStyle/>
          <a:p>
            <a:pPr>
              <a:defRPr/>
            </a:pPr>
            <a:r>
              <a:rPr lang="en-US" dirty="0" smtClean="0">
                <a:cs typeface="+mn-cs"/>
              </a:rPr>
              <a:t>It is preferred that portable fire extinguishers are placed along normal paths of travel because:</a:t>
            </a:r>
          </a:p>
          <a:p>
            <a:pPr lvl="1">
              <a:defRPr/>
            </a:pPr>
            <a:r>
              <a:rPr lang="en-US" sz="2400" dirty="0" smtClean="0"/>
              <a:t>A.  They are easier to locate for yearly     			maintenance.</a:t>
            </a:r>
          </a:p>
          <a:p>
            <a:pPr marL="914400" lvl="1" indent="-457200">
              <a:buAutoNum type="alphaUcPeriod" startAt="2"/>
              <a:defRPr/>
            </a:pPr>
            <a:r>
              <a:rPr lang="en-US" sz="2400" dirty="0" smtClean="0"/>
              <a:t>That is where they are most accessible when 	 needed.</a:t>
            </a:r>
          </a:p>
          <a:p>
            <a:pPr marL="914400" lvl="1" indent="-457200">
              <a:buAutoNum type="alphaUcPeriod" startAt="2"/>
              <a:defRPr/>
            </a:pPr>
            <a:r>
              <a:rPr lang="en-US" sz="2400" dirty="0" smtClean="0"/>
              <a:t>Most fires occur along normal 			            paths of travel.</a:t>
            </a:r>
          </a:p>
          <a:p>
            <a:pPr lvl="1">
              <a:defRPr/>
            </a:pPr>
            <a:r>
              <a:rPr lang="en-US" sz="2400" dirty="0" smtClean="0"/>
              <a:t>D.  People are trained to 					look there.</a:t>
            </a:r>
            <a:endParaRPr lang="en-US" sz="25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0" y="0"/>
            <a:ext cx="9144000" cy="990600"/>
          </a:xfrm>
        </p:spPr>
        <p:txBody>
          <a:bodyPr/>
          <a:lstStyle/>
          <a:p>
            <a:pPr algn="ctr">
              <a:defRPr/>
            </a:pPr>
            <a:r>
              <a:rPr lang="en-US" dirty="0" smtClean="0">
                <a:cs typeface="+mj-cs"/>
              </a:rPr>
              <a:t>Application</a:t>
            </a:r>
          </a:p>
        </p:txBody>
      </p:sp>
      <p:sp>
        <p:nvSpPr>
          <p:cNvPr id="75779" name="Rectangle 1027"/>
          <p:cNvSpPr>
            <a:spLocks noGrp="1" noChangeArrowheads="1"/>
          </p:cNvSpPr>
          <p:nvPr>
            <p:ph type="body" idx="1"/>
          </p:nvPr>
        </p:nvSpPr>
        <p:spPr>
          <a:xfrm>
            <a:off x="1752600" y="1066800"/>
            <a:ext cx="7467600" cy="3429000"/>
          </a:xfrm>
        </p:spPr>
        <p:txBody>
          <a:bodyPr/>
          <a:lstStyle/>
          <a:p>
            <a:pPr>
              <a:defRPr/>
            </a:pPr>
            <a:r>
              <a:rPr lang="en-US" dirty="0" smtClean="0">
                <a:cs typeface="+mn-cs"/>
              </a:rPr>
              <a:t>Asks the candidate to use information in a variety of settings. </a:t>
            </a:r>
            <a:endParaRPr lang="en-US" dirty="0" smtClean="0">
              <a:cs typeface="+mn-cs"/>
            </a:endParaRPr>
          </a:p>
          <a:p>
            <a:pPr>
              <a:defRPr/>
            </a:pPr>
            <a:endParaRPr lang="en-US" dirty="0">
              <a:cs typeface="+mn-cs"/>
            </a:endParaRPr>
          </a:p>
          <a:p>
            <a:pPr>
              <a:defRPr/>
            </a:pPr>
            <a:r>
              <a:rPr lang="en-US" dirty="0" smtClean="0">
                <a:cs typeface="+mn-cs"/>
              </a:rPr>
              <a:t>The </a:t>
            </a:r>
            <a:r>
              <a:rPr lang="en-US" dirty="0" smtClean="0">
                <a:cs typeface="+mn-cs"/>
              </a:rPr>
              <a:t>candidate cannot rely on the question or the context to decide what the answer 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16712"/>
            <a:ext cx="9144000" cy="973888"/>
          </a:xfrm>
        </p:spPr>
        <p:txBody>
          <a:bodyPr/>
          <a:lstStyle/>
          <a:p>
            <a:pPr algn="ctr">
              <a:defRPr/>
            </a:pPr>
            <a:r>
              <a:rPr lang="en-US" dirty="0" smtClean="0">
                <a:cs typeface="+mj-cs"/>
              </a:rPr>
              <a:t>Application</a:t>
            </a:r>
          </a:p>
        </p:txBody>
      </p:sp>
      <p:sp>
        <p:nvSpPr>
          <p:cNvPr id="76803" name="Rectangle 3"/>
          <p:cNvSpPr>
            <a:spLocks noGrp="1" noChangeArrowheads="1"/>
          </p:cNvSpPr>
          <p:nvPr>
            <p:ph type="body" idx="1"/>
          </p:nvPr>
        </p:nvSpPr>
        <p:spPr>
          <a:xfrm>
            <a:off x="1752600" y="990600"/>
            <a:ext cx="7239000" cy="4114800"/>
          </a:xfrm>
        </p:spPr>
        <p:txBody>
          <a:bodyPr/>
          <a:lstStyle/>
          <a:p>
            <a:pPr>
              <a:defRPr/>
            </a:pPr>
            <a:r>
              <a:rPr lang="en-US" dirty="0" smtClean="0">
                <a:cs typeface="+mn-cs"/>
              </a:rPr>
              <a:t>When inspecting a multiple family complex, you would like to see portable fire extinguishers in which of the following locations?</a:t>
            </a:r>
          </a:p>
          <a:p>
            <a:pPr marL="914400" lvl="1" indent="-457200">
              <a:buAutoNum type="alphaUcPeriod"/>
              <a:defRPr/>
            </a:pPr>
            <a:r>
              <a:rPr lang="en-US" sz="2400" dirty="0" smtClean="0"/>
              <a:t>Only near the heat and air equipment.</a:t>
            </a:r>
          </a:p>
          <a:p>
            <a:pPr marL="914400" lvl="1" indent="-457200">
              <a:buAutoNum type="alphaUcPeriod"/>
              <a:defRPr/>
            </a:pPr>
            <a:r>
              <a:rPr lang="en-US" sz="2400" dirty="0" smtClean="0"/>
              <a:t>Down in a small basement storage area.</a:t>
            </a:r>
          </a:p>
          <a:p>
            <a:pPr marL="914400" lvl="1" indent="-457200">
              <a:buAutoNum type="alphaUcPeriod" startAt="3"/>
              <a:defRPr/>
            </a:pPr>
            <a:r>
              <a:rPr lang="en-US" sz="2400" dirty="0" smtClean="0"/>
              <a:t>In a heavily traveled main hallway.</a:t>
            </a:r>
          </a:p>
          <a:p>
            <a:pPr marL="914400" lvl="1" indent="-457200">
              <a:buAutoNum type="alphaUcPeriod" startAt="3"/>
              <a:defRPr/>
            </a:pPr>
            <a:r>
              <a:rPr lang="en-US" sz="2400" dirty="0" smtClean="0"/>
              <a:t>Securely locked in a hallway cabinet.</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00219"/>
          </a:xfrm>
        </p:spPr>
        <p:txBody>
          <a:bodyPr/>
          <a:lstStyle/>
          <a:p>
            <a:pPr algn="ctr">
              <a:defRPr/>
            </a:pPr>
            <a:r>
              <a:rPr lang="en-US" dirty="0" smtClean="0">
                <a:cs typeface="+mj-cs"/>
              </a:rPr>
              <a:t>Analysis</a:t>
            </a:r>
          </a:p>
        </p:txBody>
      </p:sp>
      <p:sp>
        <p:nvSpPr>
          <p:cNvPr id="77827" name="Rectangle 3"/>
          <p:cNvSpPr>
            <a:spLocks noGrp="1" noChangeArrowheads="1"/>
          </p:cNvSpPr>
          <p:nvPr>
            <p:ph type="body" idx="1"/>
          </p:nvPr>
        </p:nvSpPr>
        <p:spPr>
          <a:xfrm>
            <a:off x="1752600" y="1066800"/>
            <a:ext cx="6553200" cy="4114800"/>
          </a:xfrm>
        </p:spPr>
        <p:txBody>
          <a:bodyPr/>
          <a:lstStyle/>
          <a:p>
            <a:pPr>
              <a:defRPr/>
            </a:pPr>
            <a:r>
              <a:rPr lang="en-US" dirty="0" smtClean="0">
                <a:cs typeface="+mn-cs"/>
              </a:rPr>
              <a:t>Asks the candidate to identify parts or elements, discover relationships, compare and contrast ideas, differentiate among facts, opinions, and conclusions.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800219"/>
          </a:xfrm>
        </p:spPr>
        <p:txBody>
          <a:bodyPr/>
          <a:lstStyle/>
          <a:p>
            <a:pPr algn="ctr">
              <a:defRPr/>
            </a:pPr>
            <a:r>
              <a:rPr lang="en-US" dirty="0" smtClean="0">
                <a:cs typeface="+mj-cs"/>
              </a:rPr>
              <a:t>Synthesis</a:t>
            </a:r>
          </a:p>
        </p:txBody>
      </p:sp>
      <p:sp>
        <p:nvSpPr>
          <p:cNvPr id="78851" name="Rectangle 3"/>
          <p:cNvSpPr>
            <a:spLocks noGrp="1" noChangeArrowheads="1"/>
          </p:cNvSpPr>
          <p:nvPr>
            <p:ph type="body" idx="1"/>
          </p:nvPr>
        </p:nvSpPr>
        <p:spPr>
          <a:xfrm>
            <a:off x="1752600" y="1066800"/>
            <a:ext cx="6553200" cy="4114800"/>
          </a:xfrm>
        </p:spPr>
        <p:txBody>
          <a:bodyPr/>
          <a:lstStyle/>
          <a:p>
            <a:pPr>
              <a:defRPr/>
            </a:pPr>
            <a:r>
              <a:rPr lang="en-US" dirty="0" smtClean="0">
                <a:cs typeface="+mn-cs"/>
              </a:rPr>
              <a:t>Asks the candidate to produce something original or unique.  </a:t>
            </a:r>
            <a:endParaRPr lang="en-US" dirty="0" smtClean="0">
              <a:cs typeface="+mn-cs"/>
            </a:endParaRPr>
          </a:p>
          <a:p>
            <a:pPr>
              <a:defRPr/>
            </a:pPr>
            <a:endParaRPr lang="en-US" dirty="0">
              <a:cs typeface="+mn-cs"/>
            </a:endParaRPr>
          </a:p>
          <a:p>
            <a:pPr>
              <a:defRPr/>
            </a:pPr>
            <a:r>
              <a:rPr lang="en-US" dirty="0" smtClean="0">
                <a:cs typeface="+mn-cs"/>
              </a:rPr>
              <a:t>Rearrangement </a:t>
            </a:r>
            <a:r>
              <a:rPr lang="en-US" dirty="0" smtClean="0">
                <a:cs typeface="+mn-cs"/>
              </a:rPr>
              <a:t>or combining of ideas to construct something entirely new.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800219"/>
          </a:xfrm>
        </p:spPr>
        <p:txBody>
          <a:bodyPr/>
          <a:lstStyle/>
          <a:p>
            <a:pPr algn="ctr">
              <a:defRPr/>
            </a:pPr>
            <a:r>
              <a:rPr lang="en-US" dirty="0" smtClean="0">
                <a:cs typeface="+mj-cs"/>
              </a:rPr>
              <a:t>Evaluation</a:t>
            </a:r>
          </a:p>
        </p:txBody>
      </p:sp>
      <p:sp>
        <p:nvSpPr>
          <p:cNvPr id="79875" name="Rectangle 3"/>
          <p:cNvSpPr>
            <a:spLocks noGrp="1" noChangeArrowheads="1"/>
          </p:cNvSpPr>
          <p:nvPr>
            <p:ph type="body" idx="1"/>
          </p:nvPr>
        </p:nvSpPr>
        <p:spPr>
          <a:xfrm>
            <a:off x="1752600" y="1066800"/>
            <a:ext cx="6934200" cy="4114800"/>
          </a:xfrm>
        </p:spPr>
        <p:txBody>
          <a:bodyPr/>
          <a:lstStyle/>
          <a:p>
            <a:pPr>
              <a:defRPr/>
            </a:pPr>
            <a:r>
              <a:rPr lang="en-US" dirty="0" smtClean="0">
                <a:cs typeface="+mn-cs"/>
              </a:rPr>
              <a:t>Asks the candidate to make judgments about methods, materials, ideas, performance, or products.</a:t>
            </a:r>
          </a:p>
          <a:p>
            <a:pPr>
              <a:defRPr/>
            </a:pPr>
            <a:r>
              <a:rPr lang="en-US" dirty="0" smtClean="0">
                <a:cs typeface="+mn-cs"/>
              </a:rPr>
              <a:t>  </a:t>
            </a:r>
          </a:p>
          <a:p>
            <a:pPr>
              <a:defRPr/>
            </a:pPr>
            <a:r>
              <a:rPr lang="en-US" dirty="0" smtClean="0">
                <a:cs typeface="+mn-cs"/>
              </a:rPr>
              <a:t>The previous five levels of cognitive activity are prerequisite to making an evaluation.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defRPr/>
            </a:pPr>
            <a:r>
              <a:rPr lang="en-US" sz="4400" dirty="0" smtClean="0"/>
              <a:t>The NFPA Format Now</a:t>
            </a:r>
            <a:endParaRPr lang="en-US" sz="4400" dirty="0" smtClean="0">
              <a:ea typeface="+mj-ea"/>
              <a:cs typeface="+mj-cs"/>
            </a:endParaRPr>
          </a:p>
        </p:txBody>
      </p:sp>
      <p:sp>
        <p:nvSpPr>
          <p:cNvPr id="3" name="Content Placeholder 2"/>
          <p:cNvSpPr>
            <a:spLocks noGrp="1"/>
          </p:cNvSpPr>
          <p:nvPr>
            <p:ph idx="1"/>
          </p:nvPr>
        </p:nvSpPr>
        <p:spPr/>
        <p:txBody>
          <a:bodyPr/>
          <a:lstStyle/>
          <a:p>
            <a:r>
              <a:rPr lang="en-US" sz="3600" dirty="0"/>
              <a:t>The format used by NFPA now </a:t>
            </a:r>
            <a:r>
              <a:rPr lang="en-US" sz="3600" dirty="0" smtClean="0"/>
              <a:t>is </a:t>
            </a:r>
            <a:r>
              <a:rPr lang="en-US" sz="3600" dirty="0"/>
              <a:t>in the form of the </a:t>
            </a:r>
            <a:r>
              <a:rPr lang="en-US" sz="3600" u="sng" dirty="0"/>
              <a:t>Job </a:t>
            </a:r>
            <a:r>
              <a:rPr lang="en-US" sz="3600" u="sng" dirty="0" smtClean="0"/>
              <a:t>Performance </a:t>
            </a:r>
            <a:r>
              <a:rPr lang="en-US" sz="3600" u="sng" dirty="0"/>
              <a:t>Requirement</a:t>
            </a:r>
            <a:r>
              <a:rPr lang="en-US" sz="3600" dirty="0"/>
              <a:t> </a:t>
            </a:r>
            <a:r>
              <a:rPr lang="en-US" sz="3600" dirty="0" smtClean="0"/>
              <a:t>or</a:t>
            </a:r>
            <a:r>
              <a:rPr lang="ja-JP" altLang="en-US" sz="3600" dirty="0" smtClean="0"/>
              <a:t>‘</a:t>
            </a:r>
            <a:r>
              <a:rPr lang="en-US" sz="3600" dirty="0"/>
              <a:t>JPR’.</a:t>
            </a:r>
          </a:p>
          <a:p>
            <a:endParaRPr lang="en-US" sz="3600" dirty="0"/>
          </a:p>
        </p:txBody>
      </p:sp>
    </p:spTree>
    <p:extLst>
      <p:ext uri="{BB962C8B-B14F-4D97-AF65-F5344CB8AC3E}">
        <p14:creationId xmlns:p14="http://schemas.microsoft.com/office/powerpoint/2010/main" val="9707546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Grp="1" noChangeArrowheads="1"/>
          </p:cNvSpPr>
          <p:nvPr>
            <p:ph type="body" idx="1"/>
          </p:nvPr>
        </p:nvSpPr>
        <p:spPr>
          <a:xfrm>
            <a:off x="1219200" y="990600"/>
            <a:ext cx="37338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r>
              <a:rPr lang="en-US" dirty="0" smtClean="0">
                <a:effectLst>
                  <a:outerShdw blurRad="38100" dist="38100" dir="2700000" algn="tl">
                    <a:srgbClr val="DDDDDD"/>
                  </a:outerShdw>
                </a:effectLst>
                <a:latin typeface="Arial Black" charset="0"/>
              </a:rPr>
              <a:t>Domain</a:t>
            </a:r>
          </a:p>
          <a:p>
            <a:pPr lvl="1">
              <a:defRPr/>
            </a:pPr>
            <a:r>
              <a:rPr lang="en-US" dirty="0" smtClean="0">
                <a:effectLst>
                  <a:outerShdw blurRad="38100" dist="38100" dir="2700000" algn="tl">
                    <a:srgbClr val="DDDDDD"/>
                  </a:outerShdw>
                </a:effectLst>
                <a:latin typeface="Arial Black" charset="0"/>
              </a:rPr>
              <a:t>Level of Learning</a:t>
            </a:r>
          </a:p>
          <a:p>
            <a:pPr lvl="1">
              <a:defRPr/>
            </a:pPr>
            <a:r>
              <a:rPr lang="en-US" dirty="0" smtClean="0">
                <a:effectLst>
                  <a:outerShdw blurRad="38100" dist="38100" dir="2700000" algn="tl">
                    <a:srgbClr val="DDDDDD"/>
                  </a:outerShdw>
                </a:effectLst>
                <a:latin typeface="Arial Black" charset="0"/>
              </a:rPr>
              <a:t>Materials</a:t>
            </a:r>
          </a:p>
        </p:txBody>
      </p:sp>
      <p:grpSp>
        <p:nvGrpSpPr>
          <p:cNvPr id="68621" name="Group 13"/>
          <p:cNvGrpSpPr>
            <a:grpSpLocks/>
          </p:cNvGrpSpPr>
          <p:nvPr/>
        </p:nvGrpSpPr>
        <p:grpSpPr bwMode="auto">
          <a:xfrm>
            <a:off x="4953000" y="800100"/>
            <a:ext cx="4114800" cy="5181600"/>
            <a:chOff x="3120" y="504"/>
            <a:chExt cx="2592" cy="3264"/>
          </a:xfrm>
        </p:grpSpPr>
        <p:grpSp>
          <p:nvGrpSpPr>
            <p:cNvPr id="32774" name="Group 4"/>
            <p:cNvGrpSpPr>
              <a:grpSpLocks/>
            </p:cNvGrpSpPr>
            <p:nvPr/>
          </p:nvGrpSpPr>
          <p:grpSpPr bwMode="auto">
            <a:xfrm>
              <a:off x="3120" y="504"/>
              <a:ext cx="2592" cy="3264"/>
              <a:chOff x="3120" y="488"/>
              <a:chExt cx="2592" cy="3264"/>
            </a:xfrm>
          </p:grpSpPr>
          <p:sp>
            <p:nvSpPr>
              <p:cNvPr id="68613" name="Rectangle 5"/>
              <p:cNvSpPr>
                <a:spLocks noChangeArrowheads="1"/>
              </p:cNvSpPr>
              <p:nvPr/>
            </p:nvSpPr>
            <p:spPr bwMode="auto">
              <a:xfrm>
                <a:off x="3120" y="488"/>
                <a:ext cx="2592" cy="3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8614" name="Text Box 6"/>
              <p:cNvSpPr txBox="1">
                <a:spLocks noChangeArrowheads="1"/>
              </p:cNvSpPr>
              <p:nvPr/>
            </p:nvSpPr>
            <p:spPr bwMode="auto">
              <a:xfrm>
                <a:off x="3168" y="672"/>
                <a:ext cx="2112" cy="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endParaRPr lang="en-US" dirty="0">
                  <a:solidFill>
                    <a:srgbClr val="010000"/>
                  </a:solidFill>
                  <a:cs typeface="+mn-cs"/>
                </a:endParaRPr>
              </a:p>
              <a:p>
                <a:pPr algn="l">
                  <a:defRPr/>
                </a:pPr>
                <a:r>
                  <a:rPr lang="en-US" sz="2000" b="1" dirty="0">
                    <a:solidFill>
                      <a:srgbClr val="010000"/>
                    </a:solidFill>
                    <a:cs typeface="+mn-cs"/>
                  </a:rPr>
                  <a:t>LESSON  FOUR</a:t>
                </a:r>
                <a:endParaRPr lang="en-US" b="1" dirty="0">
                  <a:solidFill>
                    <a:srgbClr val="010000"/>
                  </a:solidFill>
                  <a:cs typeface="+mn-cs"/>
                </a:endParaRPr>
              </a:p>
              <a:p>
                <a:pPr algn="l">
                  <a:defRPr/>
                </a:pPr>
                <a:r>
                  <a:rPr lang="en-US" sz="2000" b="1" dirty="0">
                    <a:solidFill>
                      <a:srgbClr val="010000"/>
                    </a:solidFill>
                    <a:cs typeface="+mn-cs"/>
                  </a:rPr>
                  <a:t>FIREFIGHTER I</a:t>
                </a:r>
              </a:p>
              <a:p>
                <a:pPr algn="l">
                  <a:defRPr/>
                </a:pPr>
                <a:r>
                  <a:rPr lang="en-US" sz="2000" b="1" dirty="0">
                    <a:solidFill>
                      <a:srgbClr val="010000"/>
                    </a:solidFill>
                    <a:cs typeface="+mn-cs"/>
                  </a:rPr>
                  <a:t>Orientation and safety</a:t>
                </a:r>
              </a:p>
              <a:p>
                <a:pPr algn="l">
                  <a:defRPr/>
                </a:pPr>
                <a:endParaRPr lang="en-US" sz="800" b="1" dirty="0">
                  <a:solidFill>
                    <a:srgbClr val="010000"/>
                  </a:solidFill>
                  <a:cs typeface="+mn-cs"/>
                </a:endParaRPr>
              </a:p>
              <a:p>
                <a:pPr algn="l">
                  <a:defRPr/>
                </a:pPr>
                <a:r>
                  <a:rPr lang="en-US" sz="1200" b="1" dirty="0">
                    <a:solidFill>
                      <a:srgbClr val="010000"/>
                    </a:solidFill>
                    <a:latin typeface="Arial" charset="0"/>
                    <a:cs typeface="+mn-cs"/>
                  </a:rPr>
                  <a:t>DOMAIN:  </a:t>
                </a:r>
                <a:r>
                  <a:rPr lang="en-US" sz="1200" dirty="0">
                    <a:solidFill>
                      <a:srgbClr val="010000"/>
                    </a:solidFill>
                    <a:latin typeface="Arial" charset="0"/>
                    <a:cs typeface="+mn-cs"/>
                  </a:rPr>
                  <a:t>COGNITIVE </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LEVEL OF LEARNING:</a:t>
                </a:r>
                <a:r>
                  <a:rPr lang="en-US" sz="1200" dirty="0">
                    <a:solidFill>
                      <a:srgbClr val="010000"/>
                    </a:solidFill>
                    <a:latin typeface="Arial" charset="0"/>
                    <a:cs typeface="+mn-cs"/>
                  </a:rPr>
                  <a:t>  KNOWLEDGE /                      	                   COMPREHENSION</a:t>
                </a:r>
              </a:p>
              <a:p>
                <a:pPr algn="l">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MATERIALS</a:t>
                </a:r>
                <a:endParaRPr lang="en-US" sz="800" b="1" dirty="0">
                  <a:solidFill>
                    <a:srgbClr val="010000"/>
                  </a:solidFill>
                  <a:latin typeface="Arial" charset="0"/>
                  <a:cs typeface="+mn-cs"/>
                </a:endParaRPr>
              </a:p>
              <a:p>
                <a:pPr>
                  <a:defRPr/>
                </a:pPr>
                <a:endParaRPr lang="en-US" sz="800" b="1" dirty="0">
                  <a:solidFill>
                    <a:srgbClr val="010000"/>
                  </a:solidFill>
                  <a:latin typeface="Arial" charset="0"/>
                  <a:cs typeface="+mn-cs"/>
                </a:endParaRPr>
              </a:p>
              <a:p>
                <a:pPr algn="l">
                  <a:defRPr/>
                </a:pPr>
                <a:r>
                  <a:rPr lang="en-US" sz="1200" dirty="0">
                    <a:solidFill>
                      <a:srgbClr val="010000"/>
                    </a:solidFill>
                    <a:latin typeface="Arial" charset="0"/>
                    <a:cs typeface="+mn-cs"/>
                  </a:rPr>
                  <a:t>IFSTA Essentials, 4th. edition; IFSTA Essentials, 3rd. edition; transparencies; overhead projector; slide projector; VCR; monitor; Video - </a:t>
                </a:r>
                <a:r>
                  <a:rPr lang="ja-JP" altLang="en-US" sz="1200" dirty="0">
                    <a:solidFill>
                      <a:srgbClr val="010000"/>
                    </a:solidFill>
                    <a:latin typeface="Arial"/>
                    <a:cs typeface="+mn-cs"/>
                  </a:rPr>
                  <a:t>“</a:t>
                </a:r>
                <a:r>
                  <a:rPr lang="en-US" sz="1200" dirty="0">
                    <a:solidFill>
                      <a:srgbClr val="010000"/>
                    </a:solidFill>
                    <a:latin typeface="Arial" charset="0"/>
                    <a:cs typeface="+mn-cs"/>
                  </a:rPr>
                  <a:t>Firefighter Safety and Survival - Company Officer</a:t>
                </a:r>
                <a:r>
                  <a:rPr lang="ja-JP" altLang="en-US" sz="1200" dirty="0">
                    <a:solidFill>
                      <a:srgbClr val="010000"/>
                    </a:solidFill>
                    <a:latin typeface="Arial"/>
                    <a:cs typeface="+mn-cs"/>
                  </a:rPr>
                  <a:t>’</a:t>
                </a:r>
                <a:r>
                  <a:rPr lang="en-US" sz="1200" dirty="0">
                    <a:solidFill>
                      <a:srgbClr val="010000"/>
                    </a:solidFill>
                    <a:latin typeface="Arial" charset="0"/>
                    <a:cs typeface="+mn-cs"/>
                  </a:rPr>
                  <a:t>s responsibility</a:t>
                </a:r>
                <a:r>
                  <a:rPr lang="ja-JP" altLang="en-US" sz="1200" dirty="0">
                    <a:solidFill>
                      <a:srgbClr val="010000"/>
                    </a:solidFill>
                    <a:latin typeface="Arial"/>
                    <a:cs typeface="+mn-cs"/>
                  </a:rPr>
                  <a:t>”</a:t>
                </a:r>
                <a:r>
                  <a:rPr lang="en-US" sz="1200" dirty="0">
                    <a:solidFill>
                      <a:srgbClr val="010000"/>
                    </a:solidFill>
                    <a:latin typeface="Arial" charset="0"/>
                    <a:cs typeface="+mn-cs"/>
                  </a:rPr>
                  <a:t>; NFPA 1500 Standard on Fire Department Occupational Safety and Health.</a:t>
                </a:r>
              </a:p>
            </p:txBody>
          </p:sp>
        </p:grpSp>
        <p:sp>
          <p:nvSpPr>
            <p:cNvPr id="68615" name="Rectangle 7"/>
            <p:cNvSpPr>
              <a:spLocks noChangeArrowheads="1"/>
            </p:cNvSpPr>
            <p:nvPr/>
          </p:nvSpPr>
          <p:spPr bwMode="auto">
            <a:xfrm>
              <a:off x="4656" y="576"/>
              <a:ext cx="9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b="1" u="sng">
                  <a:solidFill>
                    <a:srgbClr val="010000"/>
                  </a:solidFill>
                  <a:latin typeface="Arial" charset="0"/>
                  <a:cs typeface="+mn-cs"/>
                </a:rPr>
                <a:t>OBJECTIVE PAGE</a:t>
              </a:r>
            </a:p>
          </p:txBody>
        </p:sp>
      </p:grpSp>
      <p:sp>
        <p:nvSpPr>
          <p:cNvPr id="68620" name="Line 12"/>
          <p:cNvSpPr>
            <a:spLocks noChangeShapeType="1"/>
          </p:cNvSpPr>
          <p:nvPr/>
        </p:nvSpPr>
        <p:spPr bwMode="auto">
          <a:xfrm flipV="1">
            <a:off x="4238899" y="4571605"/>
            <a:ext cx="637901" cy="395"/>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68621"/>
                                        </p:tgtEl>
                                        <p:attrNameLst>
                                          <p:attrName>style.visibility</p:attrName>
                                        </p:attrNameLst>
                                      </p:cBhvr>
                                      <p:to>
                                        <p:strVal val="visible"/>
                                      </p:to>
                                    </p:set>
                                    <p:animEffect transition="in" filter="wipe(right)">
                                      <p:cBhvr>
                                        <p:cTn id="7" dur="500"/>
                                        <p:tgtEl>
                                          <p:spTgt spid="68621"/>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68620"/>
                                        </p:tgtEl>
                                        <p:attrNameLst>
                                          <p:attrName>style.visibility</p:attrName>
                                        </p:attrNameLst>
                                      </p:cBhvr>
                                      <p:to>
                                        <p:strVal val="visible"/>
                                      </p:to>
                                    </p:set>
                                    <p:anim calcmode="lin" valueType="num">
                                      <p:cBhvr additive="base">
                                        <p:cTn id="11" dur="500" fill="hold"/>
                                        <p:tgtEl>
                                          <p:spTgt spid="68620"/>
                                        </p:tgtEl>
                                        <p:attrNameLst>
                                          <p:attrName>ppt_x</p:attrName>
                                        </p:attrNameLst>
                                      </p:cBhvr>
                                      <p:tavLst>
                                        <p:tav tm="0">
                                          <p:val>
                                            <p:strVal val="0-#ppt_w/2"/>
                                          </p:val>
                                        </p:tav>
                                        <p:tav tm="100000">
                                          <p:val>
                                            <p:strVal val="#ppt_x"/>
                                          </p:val>
                                        </p:tav>
                                      </p:tavLst>
                                    </p:anim>
                                    <p:anim calcmode="lin" valueType="num">
                                      <p:cBhvr additive="base">
                                        <p:cTn id="12" dur="500" fill="hold"/>
                                        <p:tgtEl>
                                          <p:spTgt spid="68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219200" y="990600"/>
            <a:ext cx="3733800" cy="50292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dirty="0" smtClean="0">
                <a:effectLst>
                  <a:outerShdw blurRad="38100" dist="38100" dir="2700000" algn="tl">
                    <a:srgbClr val="DDDDDD"/>
                  </a:outerShdw>
                </a:effectLst>
                <a:latin typeface="Arial Black" charset="0"/>
              </a:rPr>
              <a:t>Title</a:t>
            </a:r>
          </a:p>
          <a:p>
            <a:pPr lvl="1">
              <a:defRPr/>
            </a:pPr>
            <a:r>
              <a:rPr lang="en-US" dirty="0" smtClean="0">
                <a:effectLst>
                  <a:outerShdw blurRad="38100" dist="38100" dir="2700000" algn="tl">
                    <a:srgbClr val="DDDDDD"/>
                  </a:outerShdw>
                </a:effectLst>
                <a:latin typeface="Arial Black" charset="0"/>
              </a:rPr>
              <a:t>Domain</a:t>
            </a:r>
          </a:p>
          <a:p>
            <a:pPr lvl="1">
              <a:defRPr/>
            </a:pPr>
            <a:r>
              <a:rPr lang="en-US" dirty="0" smtClean="0">
                <a:effectLst>
                  <a:outerShdw blurRad="38100" dist="38100" dir="2700000" algn="tl">
                    <a:srgbClr val="DDDDDD"/>
                  </a:outerShdw>
                </a:effectLst>
                <a:latin typeface="Arial Black" charset="0"/>
              </a:rPr>
              <a:t>Level of Learning</a:t>
            </a:r>
          </a:p>
          <a:p>
            <a:pPr lvl="1">
              <a:defRPr/>
            </a:pPr>
            <a:r>
              <a:rPr lang="en-US" dirty="0" smtClean="0">
                <a:effectLst>
                  <a:outerShdw blurRad="38100" dist="38100" dir="2700000" algn="tl">
                    <a:srgbClr val="DDDDDD"/>
                  </a:outerShdw>
                </a:effectLst>
                <a:latin typeface="Arial Black" charset="0"/>
              </a:rPr>
              <a:t>Materials</a:t>
            </a:r>
          </a:p>
        </p:txBody>
      </p:sp>
      <p:sp>
        <p:nvSpPr>
          <p:cNvPr id="81931" name="Line 11"/>
          <p:cNvSpPr>
            <a:spLocks noChangeShapeType="1"/>
          </p:cNvSpPr>
          <p:nvPr/>
        </p:nvSpPr>
        <p:spPr bwMode="auto">
          <a:xfrm>
            <a:off x="1752600" y="4841384"/>
            <a:ext cx="5410200"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2" name="Text Box 12"/>
          <p:cNvSpPr txBox="1">
            <a:spLocks noChangeArrowheads="1"/>
          </p:cNvSpPr>
          <p:nvPr/>
        </p:nvSpPr>
        <p:spPr bwMode="auto">
          <a:xfrm>
            <a:off x="4114800" y="2786079"/>
            <a:ext cx="51816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2600" b="1" dirty="0" smtClean="0">
                <a:solidFill>
                  <a:srgbClr val="010000"/>
                </a:solidFill>
                <a:effectLst>
                  <a:outerShdw blurRad="38100" dist="38100" dir="2700000" algn="tl">
                    <a:srgbClr val="DDDDDD"/>
                  </a:outerShdw>
                </a:effectLst>
                <a:latin typeface="Arial" charset="0"/>
                <a:cs typeface="+mn-cs"/>
              </a:rPr>
              <a:t>These </a:t>
            </a:r>
            <a:r>
              <a:rPr lang="en-US" sz="2600" b="1" dirty="0">
                <a:solidFill>
                  <a:srgbClr val="010000"/>
                </a:solidFill>
                <a:effectLst>
                  <a:outerShdw blurRad="38100" dist="38100" dir="2700000" algn="tl">
                    <a:srgbClr val="DDDDDD"/>
                  </a:outerShdw>
                </a:effectLst>
                <a:latin typeface="Arial" charset="0"/>
                <a:cs typeface="+mn-cs"/>
              </a:rPr>
              <a:t>are the items that are provided during evaluation to allow the candidate to successfully complete the task and to insure that all individuals are given the same minimal tools, equipment, or materials to be evaluated with.</a:t>
            </a:r>
          </a:p>
        </p:txBody>
      </p:sp>
      <p:sp>
        <p:nvSpPr>
          <p:cNvPr id="8"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8" descr="E:\BEST\FFI&amp;II-memos\fire1.jpg"/>
          <p:cNvPicPr>
            <a:picLocks noChangeAspect="1" noChangeArrowheads="1"/>
          </p:cNvPicPr>
          <p:nvPr/>
        </p:nvPicPr>
        <p:blipFill>
          <a:blip r:embed="rId2">
            <a:lum bright="6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838200" y="990600"/>
            <a:ext cx="41910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dirty="0" smtClean="0">
              <a:effectLst>
                <a:outerShdw blurRad="38100" dist="38100" dir="2700000" algn="tl">
                  <a:srgbClr val="DDDDDD"/>
                </a:outerShdw>
              </a:effectLst>
              <a:latin typeface="Arial Black" charset="0"/>
              <a:cs typeface="+mn-cs"/>
            </a:endParaRPr>
          </a:p>
          <a:p>
            <a:pPr lvl="1">
              <a:defRPr/>
            </a:pPr>
            <a:r>
              <a:rPr lang="en-US" sz="2800" dirty="0" smtClean="0">
                <a:effectLst>
                  <a:outerShdw blurRad="38100" dist="38100" dir="2700000" algn="tl">
                    <a:srgbClr val="DDDDDD"/>
                  </a:outerShdw>
                </a:effectLst>
                <a:latin typeface="Arial Black" charset="0"/>
              </a:rPr>
              <a:t>NFPA Objectives - </a:t>
            </a:r>
          </a:p>
          <a:p>
            <a:pPr lvl="1">
              <a:defRPr/>
            </a:pPr>
            <a:r>
              <a:rPr lang="en-US" sz="2800" dirty="0" smtClean="0">
                <a:effectLst>
                  <a:outerShdw blurRad="38100" dist="38100" dir="2700000" algn="tl">
                    <a:srgbClr val="DDDDDD"/>
                  </a:outerShdw>
                </a:effectLst>
                <a:latin typeface="Arial Black" charset="0"/>
              </a:rPr>
              <a:t>	JPRs</a:t>
            </a:r>
          </a:p>
          <a:p>
            <a:pPr lvl="1">
              <a:defRPr/>
            </a:pPr>
            <a:endParaRPr lang="en-US" sz="2000" dirty="0" smtClean="0">
              <a:effectLst>
                <a:outerShdw blurRad="38100" dist="38100" dir="2700000" algn="tl">
                  <a:srgbClr val="DDDDDD"/>
                </a:outerShdw>
              </a:effectLst>
              <a:latin typeface="Arial Black" charset="0"/>
            </a:endParaRPr>
          </a:p>
          <a:p>
            <a:pPr lvl="1">
              <a:defRPr/>
            </a:pPr>
            <a:endParaRPr lang="en-US" sz="2000" dirty="0" smtClean="0">
              <a:effectLst>
                <a:outerShdw blurRad="38100" dist="38100" dir="2700000" algn="tl">
                  <a:srgbClr val="DDDDDD"/>
                </a:outerShdw>
              </a:effectLst>
              <a:latin typeface="Arial Black" charset="0"/>
            </a:endParaRPr>
          </a:p>
          <a:p>
            <a:pPr lvl="1">
              <a:defRPr/>
            </a:pPr>
            <a:endParaRPr lang="en-US" sz="2000" dirty="0" smtClean="0">
              <a:effectLst>
                <a:outerShdw blurRad="38100" dist="38100" dir="2700000" algn="tl">
                  <a:srgbClr val="DDDDDD"/>
                </a:outerShdw>
              </a:effectLst>
              <a:latin typeface="Arial Black" charset="0"/>
            </a:endParaRPr>
          </a:p>
          <a:p>
            <a:pPr lvl="1">
              <a:defRPr/>
            </a:pPr>
            <a:endParaRPr lang="en-US" sz="2000" dirty="0" smtClean="0">
              <a:effectLst>
                <a:outerShdw blurRad="38100" dist="38100" dir="2700000" algn="tl">
                  <a:srgbClr val="DDDDDD"/>
                </a:outerShdw>
              </a:effectLst>
              <a:latin typeface="Arial Black" charset="0"/>
            </a:endParaRPr>
          </a:p>
          <a:p>
            <a:pPr lvl="1">
              <a:defRPr/>
            </a:pPr>
            <a:r>
              <a:rPr lang="en-US" sz="2000" dirty="0" smtClean="0">
                <a:effectLst>
                  <a:outerShdw blurRad="38100" dist="38100" dir="2700000" algn="tl">
                    <a:srgbClr val="DDDDDD"/>
                  </a:outerShdw>
                </a:effectLst>
                <a:latin typeface="Arial Black" charset="0"/>
              </a:rPr>
              <a:t>	   If the entire JPR is 	   printed, permission 	   from NFPA must be 	   acquired. </a:t>
            </a:r>
            <a:endParaRPr lang="en-US" sz="2000" dirty="0" smtClean="0">
              <a:effectLst>
                <a:outerShdw blurRad="38100" dist="38100" dir="2700000" algn="tl">
                  <a:srgbClr val="DDDDDD"/>
                </a:outerShdw>
              </a:effectLst>
            </a:endParaRPr>
          </a:p>
        </p:txBody>
      </p:sp>
      <p:grpSp>
        <p:nvGrpSpPr>
          <p:cNvPr id="34819" name="Group 15"/>
          <p:cNvGrpSpPr>
            <a:grpSpLocks/>
          </p:cNvGrpSpPr>
          <p:nvPr/>
        </p:nvGrpSpPr>
        <p:grpSpPr bwMode="auto">
          <a:xfrm>
            <a:off x="4953000" y="909637"/>
            <a:ext cx="4114800" cy="5186363"/>
            <a:chOff x="3120" y="480"/>
            <a:chExt cx="2592" cy="3315"/>
          </a:xfrm>
        </p:grpSpPr>
        <p:grpSp>
          <p:nvGrpSpPr>
            <p:cNvPr id="34825" name="Group 11"/>
            <p:cNvGrpSpPr>
              <a:grpSpLocks/>
            </p:cNvGrpSpPr>
            <p:nvPr/>
          </p:nvGrpSpPr>
          <p:grpSpPr bwMode="auto">
            <a:xfrm>
              <a:off x="3120" y="480"/>
              <a:ext cx="2592" cy="3315"/>
              <a:chOff x="3024" y="480"/>
              <a:chExt cx="2592" cy="3315"/>
            </a:xfrm>
          </p:grpSpPr>
          <p:sp>
            <p:nvSpPr>
              <p:cNvPr id="45061" name="Rectangle 5"/>
              <p:cNvSpPr>
                <a:spLocks noChangeArrowheads="1"/>
              </p:cNvSpPr>
              <p:nvPr/>
            </p:nvSpPr>
            <p:spPr bwMode="auto">
              <a:xfrm>
                <a:off x="3024" y="480"/>
                <a:ext cx="2592"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62" name="Text Box 6"/>
              <p:cNvSpPr txBox="1">
                <a:spLocks noChangeArrowheads="1"/>
              </p:cNvSpPr>
              <p:nvPr/>
            </p:nvSpPr>
            <p:spPr bwMode="auto">
              <a:xfrm>
                <a:off x="3024" y="480"/>
                <a:ext cx="2208" cy="33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endParaRPr lang="en-US" sz="1200" dirty="0">
                  <a:solidFill>
                    <a:srgbClr val="010000"/>
                  </a:solidFill>
                  <a:cs typeface="+mn-cs"/>
                </a:endParaRPr>
              </a:p>
              <a:p>
                <a:pPr algn="l">
                  <a:defRPr/>
                </a:pPr>
                <a:endParaRPr lang="en-US" sz="1200" dirty="0">
                  <a:solidFill>
                    <a:srgbClr val="010000"/>
                  </a:solidFill>
                  <a:cs typeface="+mn-cs"/>
                </a:endParaRPr>
              </a:p>
              <a:p>
                <a:pPr>
                  <a:defRPr/>
                </a:pPr>
                <a:r>
                  <a:rPr lang="en-US" sz="1200" b="1" dirty="0">
                    <a:solidFill>
                      <a:srgbClr val="010000"/>
                    </a:solidFill>
                    <a:latin typeface="Arial" charset="0"/>
                    <a:cs typeface="+mn-cs"/>
                  </a:rPr>
                  <a:t>NFPA JPRs</a:t>
                </a:r>
                <a:endParaRPr lang="en-US" sz="1200" dirty="0">
                  <a:solidFill>
                    <a:srgbClr val="010000"/>
                  </a:solidFill>
                  <a:latin typeface="Arial" charset="0"/>
                  <a:cs typeface="+mn-cs"/>
                </a:endParaRPr>
              </a:p>
              <a:p>
                <a:pPr>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3-1.1.1 General Knowledge Requirements.  The organization of the fire department; the role of the Fire Fighter I in the organization; the mission of fire service; the fire department's standard operating procedures and rules and regulations as they apply to the Fire Fighter I; the role of other agencies as they relate to the fire department; aspects of the fire department's member assistance program; the critical aspects of NFPA 1500, </a:t>
                </a:r>
                <a:r>
                  <a:rPr lang="en-US" sz="1200" i="1" dirty="0">
                    <a:solidFill>
                      <a:srgbClr val="010000"/>
                    </a:solidFill>
                    <a:latin typeface="Arial" charset="0"/>
                    <a:cs typeface="+mn-cs"/>
                  </a:rPr>
                  <a:t>Standard on Fire Department Occupational Safety and Health </a:t>
                </a:r>
                <a:r>
                  <a:rPr lang="en-US" sz="1200" dirty="0">
                    <a:solidFill>
                      <a:srgbClr val="010000"/>
                    </a:solidFill>
                    <a:latin typeface="Arial" charset="0"/>
                    <a:cs typeface="+mn-cs"/>
                  </a:rPr>
                  <a:t>Program, as they apply to the Fire Fighter I; knot types and usage; the difference between life safety and utility rope; reasons for placing rope out of service; the types of knots to use for given tools, ropes, or situations; hoisting methods for tools and equipment; and using rope to support response activities.</a:t>
                </a:r>
              </a:p>
              <a:p>
                <a:pPr algn="l">
                  <a:defRPr/>
                </a:pPr>
                <a:endParaRPr lang="en-US" sz="1200" dirty="0">
                  <a:solidFill>
                    <a:srgbClr val="010000"/>
                  </a:solidFill>
                  <a:latin typeface="Arial" charset="0"/>
                  <a:cs typeface="+mn-cs"/>
                </a:endParaRPr>
              </a:p>
              <a:p>
                <a:pPr algn="l">
                  <a:defRPr/>
                </a:pPr>
                <a:r>
                  <a:rPr lang="en-US" sz="1000" dirty="0">
                    <a:solidFill>
                      <a:srgbClr val="010000"/>
                    </a:solidFill>
                    <a:cs typeface="+mn-cs"/>
                  </a:rPr>
                  <a:t>*Reprinted with permission from NFPA 1001, Firefighter Professional Qualifications, Copyright </a:t>
                </a:r>
                <a:r>
                  <a:rPr lang="en-US" sz="1000" dirty="0">
                    <a:solidFill>
                      <a:srgbClr val="010000"/>
                    </a:solidFill>
                    <a:cs typeface="+mn-cs"/>
                    <a:sym typeface="Symbol" charset="0"/>
                  </a:rPr>
                  <a:t></a:t>
                </a:r>
                <a:r>
                  <a:rPr lang="en-US" sz="1000" dirty="0">
                    <a:solidFill>
                      <a:srgbClr val="010000"/>
                    </a:solidFill>
                    <a:cs typeface="+mn-cs"/>
                  </a:rPr>
                  <a:t>1997, National Fire Protection Association, Quincy, MA 02269.  This reprinted material is not the complete and official position of the National Fire Protection Association, on the referenced subject which is represented only by the standard in its entirety.</a:t>
                </a:r>
              </a:p>
            </p:txBody>
          </p:sp>
        </p:grpSp>
        <p:sp>
          <p:nvSpPr>
            <p:cNvPr id="45063" name="Rectangle 7"/>
            <p:cNvSpPr>
              <a:spLocks noChangeArrowheads="1"/>
            </p:cNvSpPr>
            <p:nvPr/>
          </p:nvSpPr>
          <p:spPr bwMode="auto">
            <a:xfrm>
              <a:off x="4656" y="480"/>
              <a:ext cx="9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b="1" u="sng">
                  <a:solidFill>
                    <a:srgbClr val="010000"/>
                  </a:solidFill>
                  <a:latin typeface="Arial" charset="0"/>
                  <a:cs typeface="+mn-cs"/>
                </a:rPr>
                <a:t>OBJECTIVE PAGE</a:t>
              </a:r>
            </a:p>
          </p:txBody>
        </p:sp>
      </p:grpSp>
      <p:sp>
        <p:nvSpPr>
          <p:cNvPr id="45068" name="Oval 12"/>
          <p:cNvSpPr>
            <a:spLocks noChangeArrowheads="1"/>
          </p:cNvSpPr>
          <p:nvPr/>
        </p:nvSpPr>
        <p:spPr bwMode="auto">
          <a:xfrm>
            <a:off x="7196218" y="685800"/>
            <a:ext cx="1828800" cy="6858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70" name="Oval 14"/>
          <p:cNvSpPr>
            <a:spLocks noChangeArrowheads="1"/>
          </p:cNvSpPr>
          <p:nvPr/>
        </p:nvSpPr>
        <p:spPr bwMode="auto">
          <a:xfrm>
            <a:off x="4343400" y="4953000"/>
            <a:ext cx="4343400" cy="14478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2" name="Straight Arrow Connector 1"/>
          <p:cNvCxnSpPr/>
          <p:nvPr/>
        </p:nvCxnSpPr>
        <p:spPr bwMode="auto">
          <a:xfrm>
            <a:off x="4495800" y="2286000"/>
            <a:ext cx="457200" cy="0"/>
          </a:xfrm>
          <a:prstGeom prst="straightConnector1">
            <a:avLst/>
          </a:prstGeom>
          <a:solidFill>
            <a:schemeClr val="accent1"/>
          </a:solidFill>
          <a:ln w="254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p:cNvCxnSpPr/>
          <p:nvPr/>
        </p:nvCxnSpPr>
        <p:spPr bwMode="auto">
          <a:xfrm>
            <a:off x="3429000" y="5334000"/>
            <a:ext cx="838200" cy="152400"/>
          </a:xfrm>
          <a:prstGeom prst="line">
            <a:avLst/>
          </a:prstGeom>
          <a:solidFill>
            <a:schemeClr val="accent1"/>
          </a:solidFill>
          <a:ln w="254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body" idx="1"/>
          </p:nvPr>
        </p:nvSpPr>
        <p:spPr>
          <a:xfrm>
            <a:off x="1219200" y="914400"/>
            <a:ext cx="48006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p>
          <a:p>
            <a:pPr lvl="1">
              <a:defRPr/>
            </a:pPr>
            <a:r>
              <a:rPr lang="en-US" sz="3200" dirty="0" smtClean="0">
                <a:effectLst>
                  <a:outerShdw blurRad="38100" dist="38100" dir="2700000" algn="tl">
                    <a:srgbClr val="DDDDDD"/>
                  </a:outerShdw>
                </a:effectLst>
                <a:latin typeface="Arial Black" charset="0"/>
              </a:rPr>
              <a:t>Terminal Objective</a:t>
            </a:r>
          </a:p>
          <a:p>
            <a:pPr lvl="1">
              <a:defRPr/>
            </a:pPr>
            <a:endParaRPr lang="en-US" sz="3200" dirty="0" smtClean="0">
              <a:effectLst>
                <a:outerShdw blurRad="38100" dist="38100" dir="2700000" algn="tl">
                  <a:srgbClr val="DDDDDD"/>
                </a:outerShdw>
              </a:effectLst>
              <a:latin typeface="Arial Black" charset="0"/>
            </a:endParaRPr>
          </a:p>
          <a:p>
            <a:pPr lvl="1">
              <a:defRPr/>
            </a:pPr>
            <a:r>
              <a:rPr lang="en-US" sz="3200" dirty="0" smtClean="0">
                <a:effectLst>
                  <a:outerShdw blurRad="38100" dist="38100" dir="2700000" algn="tl">
                    <a:srgbClr val="DDDDDD"/>
                  </a:outerShdw>
                </a:effectLst>
                <a:latin typeface="Arial Black" charset="0"/>
              </a:rPr>
              <a:t>Enabling Objectives</a:t>
            </a:r>
            <a:endParaRPr lang="en-US" sz="2000" dirty="0" smtClean="0">
              <a:effectLst>
                <a:outerShdw blurRad="38100" dist="38100" dir="2700000" algn="tl">
                  <a:srgbClr val="DDDDDD"/>
                </a:outerShdw>
              </a:effectLst>
              <a:latin typeface="Arial Black" charset="0"/>
            </a:endParaRPr>
          </a:p>
        </p:txBody>
      </p:sp>
      <p:grpSp>
        <p:nvGrpSpPr>
          <p:cNvPr id="35843" name="Group 8"/>
          <p:cNvGrpSpPr>
            <a:grpSpLocks/>
          </p:cNvGrpSpPr>
          <p:nvPr/>
        </p:nvGrpSpPr>
        <p:grpSpPr bwMode="auto">
          <a:xfrm>
            <a:off x="4953000" y="990600"/>
            <a:ext cx="4114800" cy="5029200"/>
            <a:chOff x="3024" y="432"/>
            <a:chExt cx="2592" cy="3168"/>
          </a:xfrm>
        </p:grpSpPr>
        <p:grpSp>
          <p:nvGrpSpPr>
            <p:cNvPr id="35847" name="Group 7"/>
            <p:cNvGrpSpPr>
              <a:grpSpLocks/>
            </p:cNvGrpSpPr>
            <p:nvPr/>
          </p:nvGrpSpPr>
          <p:grpSpPr bwMode="auto">
            <a:xfrm>
              <a:off x="3024" y="432"/>
              <a:ext cx="2592" cy="3168"/>
              <a:chOff x="3024" y="624"/>
              <a:chExt cx="2592" cy="3168"/>
            </a:xfrm>
          </p:grpSpPr>
          <p:sp>
            <p:nvSpPr>
              <p:cNvPr id="46084" name="Rectangle 4"/>
              <p:cNvSpPr>
                <a:spLocks noChangeArrowheads="1"/>
              </p:cNvSpPr>
              <p:nvPr/>
            </p:nvSpPr>
            <p:spPr bwMode="auto">
              <a:xfrm>
                <a:off x="3024" y="624"/>
                <a:ext cx="2592" cy="3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085" name="Text Box 5"/>
              <p:cNvSpPr txBox="1">
                <a:spLocks noChangeArrowheads="1"/>
              </p:cNvSpPr>
              <p:nvPr/>
            </p:nvSpPr>
            <p:spPr bwMode="auto">
              <a:xfrm>
                <a:off x="3024" y="624"/>
                <a:ext cx="2112" cy="27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endParaRPr lang="en-US" sz="1200" b="1" dirty="0">
                  <a:solidFill>
                    <a:srgbClr val="010000"/>
                  </a:solidFill>
                  <a:latin typeface="Arial" charset="0"/>
                  <a:cs typeface="+mn-cs"/>
                </a:endParaRPr>
              </a:p>
              <a:p>
                <a:pPr>
                  <a:defRPr/>
                </a:pPr>
                <a:endParaRPr lang="en-US" sz="1200" b="1" dirty="0">
                  <a:solidFill>
                    <a:srgbClr val="010000"/>
                  </a:solidFill>
                  <a:latin typeface="Arial" charset="0"/>
                  <a:cs typeface="+mn-cs"/>
                </a:endParaRPr>
              </a:p>
              <a:p>
                <a:pPr>
                  <a:defRPr/>
                </a:pPr>
                <a:endParaRPr lang="en-US" sz="1200" b="1" dirty="0">
                  <a:solidFill>
                    <a:srgbClr val="010000"/>
                  </a:solidFill>
                  <a:latin typeface="Arial" charset="0"/>
                  <a:cs typeface="+mn-cs"/>
                </a:endParaRPr>
              </a:p>
              <a:p>
                <a:pPr>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TERMINAL OBJECTIVE</a:t>
                </a:r>
              </a:p>
              <a:p>
                <a:pPr>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The Firefighter I candidate shall correctly identify and define in writing their responsibilities in a fire department</a:t>
                </a:r>
              </a:p>
              <a:p>
                <a:pPr algn="l">
                  <a:defRPr/>
                </a:pPr>
                <a:r>
                  <a:rPr lang="en-US" sz="1200" dirty="0">
                    <a:solidFill>
                      <a:srgbClr val="010000"/>
                    </a:solidFill>
                    <a:latin typeface="Arial" charset="0"/>
                    <a:cs typeface="+mn-cs"/>
                  </a:rPr>
                  <a:t>safety program and the elements of an incident personnel accountability system.</a:t>
                </a:r>
                <a:endParaRPr lang="en-US" sz="1200" b="1" dirty="0">
                  <a:solidFill>
                    <a:srgbClr val="010000"/>
                  </a:solidFill>
                  <a:latin typeface="Arial" charset="0"/>
                  <a:cs typeface="+mn-cs"/>
                </a:endParaRPr>
              </a:p>
              <a:p>
                <a:pPr>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ENABLING OBJECTIVES</a:t>
                </a:r>
              </a:p>
              <a:p>
                <a:pPr>
                  <a:defRPr/>
                </a:pPr>
                <a:endParaRPr lang="en-US" sz="1200" b="1" dirty="0">
                  <a:solidFill>
                    <a:srgbClr val="010000"/>
                  </a:solidFill>
                  <a:latin typeface="Arial" charset="0"/>
                  <a:cs typeface="+mn-cs"/>
                </a:endParaRPr>
              </a:p>
              <a:p>
                <a:pPr algn="l">
                  <a:defRPr/>
                </a:pPr>
                <a:r>
                  <a:rPr lang="en-US" sz="1200" dirty="0">
                    <a:solidFill>
                      <a:srgbClr val="010000"/>
                    </a:solidFill>
                    <a:latin typeface="Arial" charset="0"/>
                    <a:cs typeface="Times New Roman" charset="0"/>
                  </a:rPr>
                  <a:t>1.</a:t>
                </a:r>
                <a:r>
                  <a:rPr lang="en-US" sz="1200" dirty="0">
                    <a:solidFill>
                      <a:srgbClr val="010000"/>
                    </a:solidFill>
                    <a:latin typeface="Arial" charset="0"/>
                    <a:cs typeface="+mn-cs"/>
                  </a:rPr>
                  <a:t>The Firefighter I candidate shall correctly identify in writing the firefighters</a:t>
                </a:r>
                <a:r>
                  <a:rPr lang="ja-JP" altLang="en-US" sz="1200" dirty="0">
                    <a:solidFill>
                      <a:srgbClr val="010000"/>
                    </a:solidFill>
                    <a:latin typeface="Arial"/>
                    <a:cs typeface="+mn-cs"/>
                  </a:rPr>
                  <a:t>’</a:t>
                </a:r>
                <a:r>
                  <a:rPr lang="en-US" sz="1200" dirty="0">
                    <a:solidFill>
                      <a:srgbClr val="010000"/>
                    </a:solidFill>
                    <a:latin typeface="Arial" charset="0"/>
                    <a:cs typeface="+mn-cs"/>
                  </a:rPr>
                  <a:t> responsibilities in a fire department safety program.</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Times New Roman" charset="0"/>
                  </a:rPr>
                  <a:t>2.</a:t>
                </a:r>
                <a:r>
                  <a:rPr lang="en-US" sz="1200" dirty="0">
                    <a:solidFill>
                      <a:srgbClr val="010000"/>
                    </a:solidFill>
                    <a:latin typeface="Arial" charset="0"/>
                    <a:cs typeface="+mn-cs"/>
                  </a:rPr>
                  <a:t>The Firefighter I candidate shall correctly identify in writing the elements of an incident personnel accountability system.</a:t>
                </a:r>
              </a:p>
              <a:p>
                <a:pPr>
                  <a:defRPr/>
                </a:pPr>
                <a:endParaRPr lang="en-US" sz="1200" dirty="0">
                  <a:solidFill>
                    <a:srgbClr val="010000"/>
                  </a:solidFill>
                  <a:cs typeface="+mn-cs"/>
                </a:endParaRPr>
              </a:p>
            </p:txBody>
          </p:sp>
        </p:grpSp>
        <p:sp>
          <p:nvSpPr>
            <p:cNvPr id="46086" name="Text Box 6"/>
            <p:cNvSpPr txBox="1">
              <a:spLocks noChangeArrowheads="1"/>
            </p:cNvSpPr>
            <p:nvPr/>
          </p:nvSpPr>
          <p:spPr bwMode="auto">
            <a:xfrm>
              <a:off x="4656" y="480"/>
              <a:ext cx="959"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b="1" u="sng">
                  <a:solidFill>
                    <a:srgbClr val="010000"/>
                  </a:solidFill>
                  <a:latin typeface="Arial" charset="0"/>
                  <a:cs typeface="+mn-cs"/>
                </a:rPr>
                <a:t>OBJECTIVE PAGE</a:t>
              </a:r>
            </a:p>
          </p:txBody>
        </p:sp>
      </p:grpSp>
      <p:sp>
        <p:nvSpPr>
          <p:cNvPr id="46092" name="Line 12"/>
          <p:cNvSpPr>
            <a:spLocks noChangeShapeType="1"/>
          </p:cNvSpPr>
          <p:nvPr/>
        </p:nvSpPr>
        <p:spPr bwMode="auto">
          <a:xfrm flipV="1">
            <a:off x="3962400" y="2150312"/>
            <a:ext cx="990600" cy="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
        <p:nvSpPr>
          <p:cNvPr id="11" name="Line 12"/>
          <p:cNvSpPr>
            <a:spLocks noChangeShapeType="1"/>
          </p:cNvSpPr>
          <p:nvPr/>
        </p:nvSpPr>
        <p:spPr bwMode="auto">
          <a:xfrm flipV="1">
            <a:off x="3886200" y="3810000"/>
            <a:ext cx="1041400" cy="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Oval 12"/>
          <p:cNvSpPr>
            <a:spLocks noChangeArrowheads="1"/>
          </p:cNvSpPr>
          <p:nvPr/>
        </p:nvSpPr>
        <p:spPr bwMode="auto">
          <a:xfrm>
            <a:off x="7315200" y="880976"/>
            <a:ext cx="1828800" cy="6858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143000" y="914400"/>
            <a:ext cx="48006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p>
          <a:p>
            <a:pPr lvl="1">
              <a:defRPr/>
            </a:pPr>
            <a:r>
              <a:rPr lang="en-US" sz="3200" dirty="0" smtClean="0">
                <a:effectLst>
                  <a:outerShdw blurRad="38100" dist="38100" dir="2700000" algn="tl">
                    <a:srgbClr val="DDDDDD"/>
                  </a:outerShdw>
                </a:effectLst>
                <a:latin typeface="Arial Black" charset="0"/>
              </a:rPr>
              <a:t>Terminal Objective</a:t>
            </a:r>
            <a:endParaRPr lang="en-US" sz="2000" dirty="0" smtClean="0">
              <a:effectLst>
                <a:outerShdw blurRad="38100" dist="38100" dir="2700000" algn="tl">
                  <a:srgbClr val="DDDDDD"/>
                </a:outerShdw>
              </a:effectLst>
              <a:latin typeface="Arial Black" charset="0"/>
            </a:endParaRPr>
          </a:p>
        </p:txBody>
      </p:sp>
      <p:sp>
        <p:nvSpPr>
          <p:cNvPr id="102409" name="Rectangle 9"/>
          <p:cNvSpPr>
            <a:spLocks noGrp="1" noChangeArrowheads="1"/>
          </p:cNvSpPr>
          <p:nvPr>
            <p:ph type="title"/>
          </p:nvPr>
        </p:nvSpPr>
        <p:spPr>
          <a:xfrm>
            <a:off x="0" y="0"/>
            <a:ext cx="9144000" cy="800219"/>
          </a:xfrm>
        </p:spPr>
        <p:txBody>
          <a:bodyPr/>
          <a:lstStyle/>
          <a:p>
            <a:pPr algn="ctr">
              <a:defRPr/>
            </a:pPr>
            <a:r>
              <a:rPr lang="en-US" dirty="0"/>
              <a:t>Lesson Plans</a:t>
            </a:r>
            <a:endParaRPr lang="en-US" dirty="0" smtClean="0">
              <a:cs typeface="+mj-cs"/>
            </a:endParaRPr>
          </a:p>
        </p:txBody>
      </p:sp>
      <p:sp>
        <p:nvSpPr>
          <p:cNvPr id="102412" name="Line 12"/>
          <p:cNvSpPr>
            <a:spLocks noChangeShapeType="1"/>
          </p:cNvSpPr>
          <p:nvPr/>
        </p:nvSpPr>
        <p:spPr bwMode="auto">
          <a:xfrm>
            <a:off x="1752600" y="2676352"/>
            <a:ext cx="5791200" cy="0"/>
          </a:xfrm>
          <a:prstGeom prst="line">
            <a:avLst/>
          </a:prstGeom>
          <a:noFill/>
          <a:ln w="38100">
            <a:solidFill>
              <a:srgbClr val="FD15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13" name="Text Box 13"/>
          <p:cNvSpPr txBox="1">
            <a:spLocks noChangeArrowheads="1"/>
          </p:cNvSpPr>
          <p:nvPr/>
        </p:nvSpPr>
        <p:spPr bwMode="auto">
          <a:xfrm>
            <a:off x="4191000" y="225200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Terminal Objective, like the JPR objective, describes what the candidate must be able to do to be qualified in either all or part of the NFPA defined Duty.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219200" y="914400"/>
            <a:ext cx="48006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p>
          <a:p>
            <a:pPr lvl="1">
              <a:defRPr/>
            </a:pPr>
            <a:r>
              <a:rPr lang="en-US" sz="3200" dirty="0" smtClean="0">
                <a:effectLst>
                  <a:outerShdw blurRad="38100" dist="38100" dir="2700000" algn="tl">
                    <a:srgbClr val="DDDDDD"/>
                  </a:outerShdw>
                </a:effectLst>
                <a:latin typeface="Arial Black" charset="0"/>
              </a:rPr>
              <a:t>Terminal Objective</a:t>
            </a:r>
          </a:p>
          <a:p>
            <a:pPr lvl="1">
              <a:defRPr/>
            </a:pPr>
            <a:r>
              <a:rPr lang="en-US" sz="3200" dirty="0" smtClean="0">
                <a:effectLst>
                  <a:outerShdw blurRad="38100" dist="38100" dir="2700000" algn="tl">
                    <a:srgbClr val="DDDDDD"/>
                  </a:outerShdw>
                </a:effectLst>
                <a:latin typeface="Arial Black" charset="0"/>
              </a:rPr>
              <a:t>Enabling Objectives</a:t>
            </a:r>
            <a:endParaRPr lang="en-US" sz="2000" dirty="0" smtClean="0">
              <a:effectLst>
                <a:outerShdw blurRad="38100" dist="38100" dir="2700000" algn="tl">
                  <a:srgbClr val="DDDDDD"/>
                </a:outerShdw>
              </a:effectLst>
              <a:latin typeface="Arial Black" charset="0"/>
            </a:endParaRPr>
          </a:p>
        </p:txBody>
      </p:sp>
      <p:sp>
        <p:nvSpPr>
          <p:cNvPr id="101387" name="Line 11"/>
          <p:cNvSpPr>
            <a:spLocks noChangeShapeType="1"/>
          </p:cNvSpPr>
          <p:nvPr/>
        </p:nvSpPr>
        <p:spPr bwMode="auto">
          <a:xfrm>
            <a:off x="1752600" y="3733800"/>
            <a:ext cx="5181600" cy="0"/>
          </a:xfrm>
          <a:prstGeom prst="line">
            <a:avLst/>
          </a:prstGeom>
          <a:noFill/>
          <a:ln w="38100">
            <a:solidFill>
              <a:srgbClr val="FD15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8" name="Text Box 12"/>
          <p:cNvSpPr txBox="1">
            <a:spLocks noChangeArrowheads="1"/>
          </p:cNvSpPr>
          <p:nvPr/>
        </p:nvSpPr>
        <p:spPr bwMode="auto">
          <a:xfrm>
            <a:off x="4267200" y="3289280"/>
            <a:ext cx="4724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Enabling Objectives, like the prerequisite knowledge and skills of the JPR, are the requirements that must be successfully met before a candidate is qualified in either all or part of the NFPA defined Duty.</a:t>
            </a:r>
          </a:p>
          <a:p>
            <a:pPr algn="l">
              <a:defRPr/>
            </a:pPr>
            <a:endParaRPr lang="en-US" b="1" dirty="0">
              <a:solidFill>
                <a:srgbClr val="010000"/>
              </a:solidFill>
              <a:latin typeface="Arial" charset="0"/>
              <a:cs typeface="+mn-cs"/>
            </a:endParaRPr>
          </a:p>
        </p:txBody>
      </p:sp>
      <p:sp>
        <p:nvSpPr>
          <p:cNvPr id="9" name="Rectangle 9"/>
          <p:cNvSpPr>
            <a:spLocks noGrp="1" noChangeArrowheads="1"/>
          </p:cNvSpPr>
          <p:nvPr>
            <p:ph type="title"/>
          </p:nvPr>
        </p:nvSpPr>
        <p:spPr>
          <a:xfrm>
            <a:off x="0" y="0"/>
            <a:ext cx="9144000" cy="800219"/>
          </a:xfrm>
        </p:spPr>
        <p:txBody>
          <a:bodyPr/>
          <a:lstStyle/>
          <a:p>
            <a:pPr algn="ctr">
              <a:defRPr/>
            </a:pPr>
            <a:r>
              <a:rPr lang="en-US" dirty="0"/>
              <a:t>Lesson Plans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body" idx="1"/>
          </p:nvPr>
        </p:nvSpPr>
        <p:spPr>
          <a:xfrm>
            <a:off x="1219200" y="914400"/>
            <a:ext cx="48768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Motivation Statement</a:t>
            </a:r>
            <a:endParaRPr lang="en-US" sz="2000" dirty="0" smtClean="0">
              <a:effectLst>
                <a:outerShdw blurRad="38100" dist="38100" dir="2700000" algn="tl">
                  <a:srgbClr val="DDDDDD"/>
                </a:outerShdw>
              </a:effectLst>
              <a:latin typeface="Arial Black" charset="0"/>
            </a:endParaRPr>
          </a:p>
        </p:txBody>
      </p:sp>
      <p:grpSp>
        <p:nvGrpSpPr>
          <p:cNvPr id="38915" name="Group 8"/>
          <p:cNvGrpSpPr>
            <a:grpSpLocks/>
          </p:cNvGrpSpPr>
          <p:nvPr/>
        </p:nvGrpSpPr>
        <p:grpSpPr bwMode="auto">
          <a:xfrm>
            <a:off x="4953000" y="990600"/>
            <a:ext cx="4114800" cy="5029200"/>
            <a:chOff x="3024" y="624"/>
            <a:chExt cx="2592" cy="3168"/>
          </a:xfrm>
        </p:grpSpPr>
        <p:sp>
          <p:nvSpPr>
            <p:cNvPr id="47108" name="Rectangle 4"/>
            <p:cNvSpPr>
              <a:spLocks noChangeArrowheads="1"/>
            </p:cNvSpPr>
            <p:nvPr/>
          </p:nvSpPr>
          <p:spPr bwMode="auto">
            <a:xfrm>
              <a:off x="3024" y="624"/>
              <a:ext cx="2592" cy="3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7109" name="Text Box 5"/>
            <p:cNvSpPr txBox="1">
              <a:spLocks noChangeArrowheads="1"/>
            </p:cNvSpPr>
            <p:nvPr/>
          </p:nvSpPr>
          <p:spPr bwMode="auto">
            <a:xfrm>
              <a:off x="3062" y="672"/>
              <a:ext cx="2026" cy="27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cs typeface="+mn-cs"/>
                </a:rPr>
                <a:t>LESSON  4</a:t>
              </a:r>
            </a:p>
            <a:p>
              <a:pPr algn="l">
                <a:defRPr/>
              </a:pPr>
              <a:r>
                <a:rPr lang="en-US" sz="1200" b="1" dirty="0">
                  <a:solidFill>
                    <a:srgbClr val="010000"/>
                  </a:solidFill>
                  <a:cs typeface="+mn-cs"/>
                </a:rPr>
                <a:t>FIREFIGHTER I</a:t>
              </a:r>
            </a:p>
            <a:p>
              <a:pPr algn="l">
                <a:defRPr/>
              </a:pPr>
              <a:r>
                <a:rPr lang="en-US" sz="1200" b="1" dirty="0">
                  <a:solidFill>
                    <a:srgbClr val="010000"/>
                  </a:solidFill>
                  <a:cs typeface="+mn-cs"/>
                </a:rPr>
                <a:t>Orientation and safety</a:t>
              </a:r>
            </a:p>
            <a:p>
              <a:pPr algn="l">
                <a:defRPr/>
              </a:pPr>
              <a:endParaRPr lang="en-US" sz="1200" b="1" dirty="0">
                <a:solidFill>
                  <a:srgbClr val="010000"/>
                </a:solidFill>
                <a:cs typeface="+mn-cs"/>
              </a:endParaRPr>
            </a:p>
            <a:p>
              <a:pPr algn="l">
                <a:defRPr/>
              </a:pPr>
              <a:r>
                <a:rPr lang="en-US" sz="1200" b="1" dirty="0">
                  <a:solidFill>
                    <a:srgbClr val="010000"/>
                  </a:solidFill>
                  <a:latin typeface="Arial" charset="0"/>
                  <a:cs typeface="+mn-cs"/>
                </a:rPr>
                <a:t>MOTIVATION</a:t>
              </a:r>
            </a:p>
            <a:p>
              <a:pPr algn="l">
                <a:defRPr/>
              </a:pPr>
              <a:r>
                <a:rPr lang="en-US" sz="1200" dirty="0">
                  <a:solidFill>
                    <a:srgbClr val="010000"/>
                  </a:solidFill>
                  <a:latin typeface="Arial" charset="0"/>
                  <a:cs typeface="+mn-cs"/>
                </a:rPr>
                <a:t>Every year we have firefighters injured or killed in the performance of their duties.  Almost all of these firefighter injuries and deaths were preventable.  The fire service can ill afford to loose any personnel to death or injury.  The prevention of firefighter injury or death is not an impossible goal. There are measures that we can take to protect ourselves in the performance of our duty.  We must develop an understanding of safety standards and methods and apply them while performing our duties. These safety standards and methods have, in large part, been developed because of a firefighter death or injury.  Please do not allow our predecessors sacrifice to have been in vain, especially where you are concerned.</a:t>
              </a:r>
            </a:p>
            <a:p>
              <a:pPr algn="l">
                <a:defRPr/>
              </a:pPr>
              <a:endParaRPr lang="en-US" sz="1200" b="1" dirty="0">
                <a:solidFill>
                  <a:srgbClr val="010000"/>
                </a:solidFill>
                <a:cs typeface="+mn-cs"/>
              </a:endParaRPr>
            </a:p>
          </p:txBody>
        </p:sp>
        <p:sp>
          <p:nvSpPr>
            <p:cNvPr id="47110" name="Text Box 6"/>
            <p:cNvSpPr txBox="1">
              <a:spLocks noChangeArrowheads="1"/>
            </p:cNvSpPr>
            <p:nvPr/>
          </p:nvSpPr>
          <p:spPr bwMode="auto">
            <a:xfrm>
              <a:off x="4055" y="3619"/>
              <a:ext cx="1561"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a:latin typeface="Arial" charset="0"/>
                  <a:cs typeface="+mn-cs"/>
                </a:rPr>
                <a:t>Lesson 4                     Page 1 of 4</a:t>
              </a:r>
              <a:endParaRPr lang="en-US">
                <a:cs typeface="+mn-cs"/>
              </a:endParaRPr>
            </a:p>
          </p:txBody>
        </p:sp>
        <p:sp>
          <p:nvSpPr>
            <p:cNvPr id="47111" name="Line 7"/>
            <p:cNvSpPr>
              <a:spLocks noChangeShapeType="1"/>
            </p:cNvSpPr>
            <p:nvPr/>
          </p:nvSpPr>
          <p:spPr bwMode="auto">
            <a:xfrm>
              <a:off x="5088" y="816"/>
              <a:ext cx="0" cy="26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116" name="Line 12"/>
          <p:cNvSpPr>
            <a:spLocks noChangeShapeType="1"/>
          </p:cNvSpPr>
          <p:nvPr/>
        </p:nvSpPr>
        <p:spPr bwMode="auto">
          <a:xfrm>
            <a:off x="4267200" y="2133600"/>
            <a:ext cx="685800" cy="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219200" y="914400"/>
            <a:ext cx="48768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Motivation Statement</a:t>
            </a:r>
            <a:endParaRPr lang="en-US" sz="2000" dirty="0" smtClean="0">
              <a:effectLst>
                <a:outerShdw blurRad="38100" dist="38100" dir="2700000" algn="tl">
                  <a:srgbClr val="DDDDDD"/>
                </a:outerShdw>
              </a:effectLst>
              <a:latin typeface="Arial Black" charset="0"/>
            </a:endParaRPr>
          </a:p>
        </p:txBody>
      </p:sp>
      <p:sp>
        <p:nvSpPr>
          <p:cNvPr id="82955" name="Line 11"/>
          <p:cNvSpPr>
            <a:spLocks noChangeShapeType="1"/>
          </p:cNvSpPr>
          <p:nvPr/>
        </p:nvSpPr>
        <p:spPr bwMode="auto">
          <a:xfrm>
            <a:off x="1752600" y="2607512"/>
            <a:ext cx="5638800"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956" name="Text Box 12"/>
          <p:cNvSpPr txBox="1">
            <a:spLocks noChangeArrowheads="1"/>
          </p:cNvSpPr>
          <p:nvPr/>
        </p:nvSpPr>
        <p:spPr bwMode="auto">
          <a:xfrm>
            <a:off x="4419600" y="1588976"/>
            <a:ext cx="4572000" cy="526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2100" b="1" dirty="0">
                <a:solidFill>
                  <a:srgbClr val="010000"/>
                </a:solidFill>
                <a:latin typeface="Arial" charset="0"/>
                <a:cs typeface="+mn-cs"/>
              </a:rPr>
              <a:t>The Motivation statement describes to the Instructor and the candidates the necessity to learn and understand the objectives and tasks that will be presented.</a:t>
            </a:r>
          </a:p>
          <a:p>
            <a:pPr algn="l">
              <a:defRPr/>
            </a:pPr>
            <a:r>
              <a:rPr lang="en-US" sz="2100" b="1" dirty="0">
                <a:solidFill>
                  <a:srgbClr val="010000"/>
                </a:solidFill>
                <a:latin typeface="Arial" charset="0"/>
                <a:cs typeface="+mn-cs"/>
              </a:rPr>
              <a:t>Why is it important for the </a:t>
            </a:r>
          </a:p>
          <a:p>
            <a:pPr algn="l">
              <a:defRPr/>
            </a:pPr>
            <a:r>
              <a:rPr lang="en-US" sz="2100" b="1" dirty="0">
                <a:solidFill>
                  <a:srgbClr val="010000"/>
                </a:solidFill>
                <a:latin typeface="Arial" charset="0"/>
                <a:cs typeface="+mn-cs"/>
              </a:rPr>
              <a:t>candidates to attend this class?</a:t>
            </a:r>
          </a:p>
          <a:p>
            <a:pPr algn="l">
              <a:defRPr/>
            </a:pPr>
            <a:r>
              <a:rPr lang="en-US" sz="2100" b="1" dirty="0">
                <a:solidFill>
                  <a:srgbClr val="010000"/>
                </a:solidFill>
                <a:latin typeface="Arial" charset="0"/>
                <a:cs typeface="+mn-cs"/>
              </a:rPr>
              <a:t>Why is important that they become proficient in a particular Duty?</a:t>
            </a:r>
          </a:p>
          <a:p>
            <a:pPr algn="l">
              <a:defRPr/>
            </a:pPr>
            <a:r>
              <a:rPr lang="en-US" sz="2100" b="1" dirty="0">
                <a:solidFill>
                  <a:srgbClr val="010000"/>
                </a:solidFill>
                <a:latin typeface="Arial" charset="0"/>
                <a:cs typeface="+mn-cs"/>
              </a:rPr>
              <a:t>How does this relate to their job?</a:t>
            </a:r>
          </a:p>
          <a:p>
            <a:pPr algn="l">
              <a:defRPr/>
            </a:pPr>
            <a:r>
              <a:rPr lang="en-US" sz="2100" b="1" dirty="0">
                <a:solidFill>
                  <a:srgbClr val="010000"/>
                </a:solidFill>
                <a:latin typeface="Arial" charset="0"/>
                <a:cs typeface="+mn-cs"/>
              </a:rPr>
              <a:t>The instructor is encouraged to develop her own motivational statement to meet the needs of </a:t>
            </a:r>
            <a:r>
              <a:rPr lang="en-US" sz="2100" b="1" dirty="0" smtClean="0">
                <a:solidFill>
                  <a:srgbClr val="010000"/>
                </a:solidFill>
                <a:latin typeface="Arial" charset="0"/>
                <a:cs typeface="+mn-cs"/>
              </a:rPr>
              <a:t>the individuals being</a:t>
            </a:r>
          </a:p>
          <a:p>
            <a:pPr algn="l">
              <a:defRPr/>
            </a:pPr>
            <a:r>
              <a:rPr lang="en-US" sz="2100" b="1" dirty="0" smtClean="0">
                <a:solidFill>
                  <a:srgbClr val="010000"/>
                </a:solidFill>
                <a:latin typeface="Arial" charset="0"/>
                <a:cs typeface="+mn-cs"/>
              </a:rPr>
              <a:t>taught</a:t>
            </a:r>
            <a:r>
              <a:rPr lang="en-US" sz="2100" b="1" dirty="0">
                <a:solidFill>
                  <a:srgbClr val="010000"/>
                </a:solidFill>
                <a:latin typeface="Arial" charset="0"/>
                <a:cs typeface="+mn-cs"/>
              </a:rPr>
              <a:t>.</a:t>
            </a:r>
          </a:p>
        </p:txBody>
      </p:sp>
      <p:sp>
        <p:nvSpPr>
          <p:cNvPr id="8"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body" idx="1"/>
          </p:nvPr>
        </p:nvSpPr>
        <p:spPr>
          <a:xfrm>
            <a:off x="762000" y="914400"/>
            <a:ext cx="46482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Presentation</a:t>
            </a:r>
          </a:p>
          <a:p>
            <a:pPr lvl="2">
              <a:defRPr/>
            </a:pPr>
            <a:r>
              <a:rPr lang="en-US" sz="3200" dirty="0" smtClean="0">
                <a:effectLst>
                  <a:outerShdw blurRad="38100" dist="38100" dir="2700000" algn="tl">
                    <a:srgbClr val="DDDDDD"/>
                  </a:outerShdw>
                </a:effectLst>
                <a:latin typeface="Arial Black" charset="0"/>
              </a:rPr>
              <a:t>Notes</a:t>
            </a:r>
          </a:p>
          <a:p>
            <a:pPr lvl="2">
              <a:defRPr/>
            </a:pPr>
            <a:endParaRPr lang="en-US" sz="3200" dirty="0" smtClean="0">
              <a:effectLst>
                <a:outerShdw blurRad="38100" dist="38100" dir="2700000" algn="tl">
                  <a:srgbClr val="DDDDDD"/>
                </a:outerShdw>
              </a:effectLst>
              <a:latin typeface="Arial Black" charset="0"/>
            </a:endParaRPr>
          </a:p>
          <a:p>
            <a:pPr lvl="2">
              <a:defRPr/>
            </a:pPr>
            <a:r>
              <a:rPr lang="en-US" sz="3200" dirty="0" smtClean="0">
                <a:effectLst>
                  <a:outerShdw blurRad="38100" dist="38100" dir="2700000" algn="tl">
                    <a:srgbClr val="DDDDDD"/>
                  </a:outerShdw>
                </a:effectLst>
                <a:latin typeface="Arial Black" charset="0"/>
              </a:rPr>
              <a:t>Key Teaching Points</a:t>
            </a:r>
          </a:p>
          <a:p>
            <a:pPr lvl="2">
              <a:defRPr/>
            </a:pPr>
            <a:endParaRPr lang="en-US" sz="3200" dirty="0" smtClean="0">
              <a:effectLst>
                <a:outerShdw blurRad="38100" dist="38100" dir="2700000" algn="tl">
                  <a:srgbClr val="DDDDDD"/>
                </a:outerShdw>
              </a:effectLst>
              <a:latin typeface="Arial Black" charset="0"/>
            </a:endParaRPr>
          </a:p>
          <a:p>
            <a:pPr lvl="2">
              <a:defRPr/>
            </a:pPr>
            <a:r>
              <a:rPr lang="en-US" sz="3200" dirty="0" smtClean="0">
                <a:effectLst>
                  <a:outerShdw blurRad="38100" dist="38100" dir="2700000" algn="tl">
                    <a:srgbClr val="DDDDDD"/>
                  </a:outerShdw>
                </a:effectLst>
                <a:latin typeface="Arial Black" charset="0"/>
              </a:rPr>
              <a:t>References</a:t>
            </a:r>
          </a:p>
          <a:p>
            <a:pPr lvl="2">
              <a:defRPr/>
            </a:pPr>
            <a:endParaRPr lang="en-US" sz="3200" dirty="0" smtClean="0">
              <a:effectLst>
                <a:outerShdw blurRad="38100" dist="38100" dir="2700000" algn="tl">
                  <a:srgbClr val="DDDDDD"/>
                </a:outerShdw>
              </a:effectLst>
              <a:latin typeface="Arial Black" charset="0"/>
            </a:endParaRPr>
          </a:p>
        </p:txBody>
      </p:sp>
      <p:grpSp>
        <p:nvGrpSpPr>
          <p:cNvPr id="40963" name="Group 10"/>
          <p:cNvGrpSpPr>
            <a:grpSpLocks/>
          </p:cNvGrpSpPr>
          <p:nvPr/>
        </p:nvGrpSpPr>
        <p:grpSpPr bwMode="auto">
          <a:xfrm>
            <a:off x="4953000" y="762000"/>
            <a:ext cx="3937000" cy="5229600"/>
            <a:chOff x="3024" y="336"/>
            <a:chExt cx="2592" cy="3471"/>
          </a:xfrm>
        </p:grpSpPr>
        <p:sp>
          <p:nvSpPr>
            <p:cNvPr id="48133" name="Rectangle 5"/>
            <p:cNvSpPr>
              <a:spLocks noChangeArrowheads="1"/>
            </p:cNvSpPr>
            <p:nvPr/>
          </p:nvSpPr>
          <p:spPr bwMode="auto">
            <a:xfrm>
              <a:off x="3024" y="336"/>
              <a:ext cx="2592" cy="3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134" name="Text Box 6"/>
            <p:cNvSpPr txBox="1">
              <a:spLocks noChangeArrowheads="1"/>
            </p:cNvSpPr>
            <p:nvPr/>
          </p:nvSpPr>
          <p:spPr bwMode="auto">
            <a:xfrm>
              <a:off x="3024" y="480"/>
              <a:ext cx="1930" cy="32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NOTE:  The majority of the information contained in this lesson plan was acquired through the National Fire Academy Firefighter Safety and Survival; Company Officer</a:t>
              </a:r>
              <a:r>
                <a:rPr lang="en-US" sz="1200" b="1" dirty="0">
                  <a:solidFill>
                    <a:srgbClr val="010000"/>
                  </a:solidFill>
                  <a:latin typeface="Arial"/>
                  <a:cs typeface="+mn-cs"/>
                </a:rPr>
                <a:t>’</a:t>
              </a:r>
              <a:r>
                <a:rPr lang="en-US" sz="1200" b="1" dirty="0">
                  <a:solidFill>
                    <a:srgbClr val="010000"/>
                  </a:solidFill>
                  <a:latin typeface="Arial" charset="0"/>
                  <a:cs typeface="+mn-cs"/>
                </a:rPr>
                <a:t>s Responsibility.  It is recommended that instructors delivering this lesson plan, attend the North Carolina Fire and Rescue Commission Qualification Course </a:t>
              </a:r>
              <a:r>
                <a:rPr lang="ja-JP" altLang="en-US" sz="1200" b="1" dirty="0">
                  <a:solidFill>
                    <a:srgbClr val="010000"/>
                  </a:solidFill>
                  <a:latin typeface="Arial"/>
                  <a:cs typeface="+mn-cs"/>
                </a:rPr>
                <a:t>“</a:t>
              </a:r>
              <a:r>
                <a:rPr lang="en-US" sz="1200" b="1" dirty="0">
                  <a:solidFill>
                    <a:srgbClr val="010000"/>
                  </a:solidFill>
                  <a:latin typeface="Arial" charset="0"/>
                  <a:cs typeface="+mn-cs"/>
                </a:rPr>
                <a:t>Firefighter Safety and Survival.</a:t>
              </a:r>
              <a:r>
                <a:rPr lang="ja-JP" altLang="en-US" sz="1200" b="1" dirty="0">
                  <a:solidFill>
                    <a:srgbClr val="010000"/>
                  </a:solidFill>
                  <a:latin typeface="Arial"/>
                  <a:cs typeface="+mn-cs"/>
                </a:rPr>
                <a:t>”</a:t>
              </a:r>
              <a:endParaRPr lang="en-US" sz="1200" b="1" dirty="0">
                <a:solidFill>
                  <a:srgbClr val="010000"/>
                </a:solidFill>
                <a:latin typeface="Arial" charset="0"/>
                <a:cs typeface="+mn-cs"/>
              </a:endParaRP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PRESENTATION</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ENABLING OBJECTIVE #1</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The Firefighter I candidate shall correctly identify in writing the firefighters</a:t>
              </a:r>
              <a:r>
                <a:rPr lang="ja-JP" altLang="en-US" sz="1200" dirty="0">
                  <a:solidFill>
                    <a:srgbClr val="010000"/>
                  </a:solidFill>
                  <a:latin typeface="Arial"/>
                  <a:cs typeface="+mn-cs"/>
                </a:rPr>
                <a:t>’</a:t>
              </a:r>
              <a:r>
                <a:rPr lang="en-US" sz="1200" dirty="0">
                  <a:solidFill>
                    <a:srgbClr val="010000"/>
                  </a:solidFill>
                  <a:latin typeface="Arial" charset="0"/>
                  <a:cs typeface="+mn-cs"/>
                </a:rPr>
                <a:t> responsibilities in a fire department safety program.</a:t>
              </a:r>
            </a:p>
            <a:p>
              <a:pPr algn="l">
                <a:defRPr/>
              </a:pPr>
              <a:endParaRPr lang="en-US" sz="1200" dirty="0">
                <a:solidFill>
                  <a:srgbClr val="010000"/>
                </a:solidFill>
                <a:latin typeface="Arial" charset="0"/>
                <a:cs typeface="Times New Roman" charset="0"/>
              </a:endParaRPr>
            </a:p>
            <a:p>
              <a:pPr algn="l">
                <a:defRPr/>
              </a:pPr>
              <a:r>
                <a:rPr lang="en-US" sz="1200" dirty="0">
                  <a:solidFill>
                    <a:srgbClr val="010000"/>
                  </a:solidFill>
                  <a:latin typeface="Arial" charset="0"/>
                  <a:cs typeface="Times New Roman" charset="0"/>
                </a:rPr>
                <a:t>1.</a:t>
              </a:r>
              <a:r>
                <a:rPr lang="en-US" sz="1200" dirty="0">
                  <a:solidFill>
                    <a:srgbClr val="010000"/>
                  </a:solidFill>
                  <a:latin typeface="Arial" charset="0"/>
                  <a:cs typeface="+mn-cs"/>
                </a:rPr>
                <a:t>Discuss the purpose and intent of the NFPA 1500 standard.</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Reference: IFSTA Essentials, 4th. edition, Pages 21-22.</a:t>
              </a:r>
            </a:p>
          </p:txBody>
        </p:sp>
        <p:sp>
          <p:nvSpPr>
            <p:cNvPr id="48135" name="Text Box 7"/>
            <p:cNvSpPr txBox="1">
              <a:spLocks noChangeArrowheads="1"/>
            </p:cNvSpPr>
            <p:nvPr/>
          </p:nvSpPr>
          <p:spPr bwMode="auto">
            <a:xfrm>
              <a:off x="4028" y="3623"/>
              <a:ext cx="1554"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1200" dirty="0">
                  <a:solidFill>
                    <a:srgbClr val="010000"/>
                  </a:solidFill>
                  <a:latin typeface="Arial" charset="0"/>
                  <a:cs typeface="+mn-cs"/>
                </a:rPr>
                <a:t>Lesson</a:t>
              </a:r>
              <a:r>
                <a:rPr lang="en-US" sz="1200" dirty="0">
                  <a:latin typeface="Arial" charset="0"/>
                  <a:cs typeface="+mn-cs"/>
                </a:rPr>
                <a:t> </a:t>
              </a:r>
              <a:r>
                <a:rPr lang="en-US" sz="1200" dirty="0">
                  <a:solidFill>
                    <a:srgbClr val="010000"/>
                  </a:solidFill>
                  <a:latin typeface="Arial" charset="0"/>
                  <a:cs typeface="+mn-cs"/>
                </a:rPr>
                <a:t>4        </a:t>
              </a:r>
              <a:r>
                <a:rPr lang="en-US" sz="1200" dirty="0" smtClean="0">
                  <a:solidFill>
                    <a:srgbClr val="010000"/>
                  </a:solidFill>
                  <a:latin typeface="Arial" charset="0"/>
                  <a:cs typeface="+mn-cs"/>
                </a:rPr>
                <a:t>          </a:t>
              </a:r>
              <a:r>
                <a:rPr lang="en-US" sz="1200" dirty="0">
                  <a:solidFill>
                    <a:srgbClr val="010000"/>
                  </a:solidFill>
                  <a:latin typeface="Arial" charset="0"/>
                  <a:cs typeface="+mn-cs"/>
                </a:rPr>
                <a:t>Page 1 of 4</a:t>
              </a:r>
              <a:endParaRPr lang="en-US" dirty="0">
                <a:solidFill>
                  <a:srgbClr val="010000"/>
                </a:solidFill>
                <a:cs typeface="+mn-cs"/>
              </a:endParaRPr>
            </a:p>
          </p:txBody>
        </p:sp>
        <p:sp>
          <p:nvSpPr>
            <p:cNvPr id="48136" name="Line 8"/>
            <p:cNvSpPr>
              <a:spLocks noChangeShapeType="1"/>
            </p:cNvSpPr>
            <p:nvPr/>
          </p:nvSpPr>
          <p:spPr bwMode="auto">
            <a:xfrm>
              <a:off x="5040" y="528"/>
              <a:ext cx="0" cy="298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8142" name="Line 14"/>
          <p:cNvSpPr>
            <a:spLocks noChangeShapeType="1"/>
          </p:cNvSpPr>
          <p:nvPr/>
        </p:nvSpPr>
        <p:spPr bwMode="auto">
          <a:xfrm flipV="1">
            <a:off x="3276600" y="2514600"/>
            <a:ext cx="1676400" cy="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143" name="Line 15"/>
          <p:cNvSpPr>
            <a:spLocks noChangeShapeType="1"/>
          </p:cNvSpPr>
          <p:nvPr/>
        </p:nvSpPr>
        <p:spPr bwMode="auto">
          <a:xfrm>
            <a:off x="3276600" y="4191000"/>
            <a:ext cx="1600200" cy="8382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
        <p:nvSpPr>
          <p:cNvPr id="14" name="Line 15"/>
          <p:cNvSpPr>
            <a:spLocks noChangeShapeType="1"/>
          </p:cNvSpPr>
          <p:nvPr/>
        </p:nvSpPr>
        <p:spPr bwMode="auto">
          <a:xfrm>
            <a:off x="4419600" y="5410200"/>
            <a:ext cx="457200" cy="2286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body" idx="1"/>
          </p:nvPr>
        </p:nvSpPr>
        <p:spPr>
          <a:xfrm>
            <a:off x="838200" y="990600"/>
            <a:ext cx="46482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Presentation</a:t>
            </a:r>
          </a:p>
          <a:p>
            <a:pPr lvl="2">
              <a:defRPr/>
            </a:pPr>
            <a:r>
              <a:rPr lang="en-US" sz="3200" dirty="0" smtClean="0">
                <a:effectLst>
                  <a:outerShdw blurRad="38100" dist="38100" dir="2700000" algn="tl">
                    <a:srgbClr val="DDDDDD"/>
                  </a:outerShdw>
                </a:effectLst>
                <a:latin typeface="Arial Black" charset="0"/>
              </a:rPr>
              <a:t>Notes</a:t>
            </a:r>
          </a:p>
          <a:p>
            <a:pPr lvl="2">
              <a:defRPr/>
            </a:pPr>
            <a:r>
              <a:rPr lang="en-US" sz="3200" dirty="0" smtClean="0">
                <a:effectLst>
                  <a:outerShdw blurRad="38100" dist="38100" dir="2700000" algn="tl">
                    <a:srgbClr val="DDDDDD"/>
                  </a:outerShdw>
                </a:effectLst>
                <a:latin typeface="Arial Black" charset="0"/>
              </a:rPr>
              <a:t>Key Teaching Points</a:t>
            </a:r>
          </a:p>
          <a:p>
            <a:pPr lvl="2">
              <a:defRPr/>
            </a:pPr>
            <a:endParaRPr lang="en-US" sz="3200" dirty="0" smtClean="0">
              <a:effectLst>
                <a:outerShdw blurRad="38100" dist="38100" dir="2700000" algn="tl">
                  <a:srgbClr val="DDDDDD"/>
                </a:outerShdw>
              </a:effectLst>
              <a:latin typeface="Arial Black" charset="0"/>
            </a:endParaRPr>
          </a:p>
          <a:p>
            <a:pPr lvl="2">
              <a:defRPr/>
            </a:pPr>
            <a:endParaRPr lang="en-US" sz="3200" dirty="0" smtClean="0">
              <a:effectLst>
                <a:outerShdw blurRad="38100" dist="38100" dir="2700000" algn="tl">
                  <a:srgbClr val="DDDDDD"/>
                </a:outerShdw>
              </a:effectLst>
              <a:latin typeface="Arial Black" charset="0"/>
            </a:endParaRPr>
          </a:p>
        </p:txBody>
      </p:sp>
      <p:grpSp>
        <p:nvGrpSpPr>
          <p:cNvPr id="41987" name="Group 20"/>
          <p:cNvGrpSpPr>
            <a:grpSpLocks/>
          </p:cNvGrpSpPr>
          <p:nvPr/>
        </p:nvGrpSpPr>
        <p:grpSpPr bwMode="auto">
          <a:xfrm>
            <a:off x="4953000" y="2857500"/>
            <a:ext cx="4114800" cy="3086100"/>
            <a:chOff x="3120" y="1728"/>
            <a:chExt cx="2592" cy="2064"/>
          </a:xfrm>
        </p:grpSpPr>
        <p:grpSp>
          <p:nvGrpSpPr>
            <p:cNvPr id="41995" name="Group 19"/>
            <p:cNvGrpSpPr>
              <a:grpSpLocks/>
            </p:cNvGrpSpPr>
            <p:nvPr/>
          </p:nvGrpSpPr>
          <p:grpSpPr bwMode="auto">
            <a:xfrm>
              <a:off x="3120" y="1728"/>
              <a:ext cx="2592" cy="2064"/>
              <a:chOff x="3120" y="1728"/>
              <a:chExt cx="2592" cy="2064"/>
            </a:xfrm>
          </p:grpSpPr>
          <p:sp>
            <p:nvSpPr>
              <p:cNvPr id="99343" name="Rectangle 15"/>
              <p:cNvSpPr>
                <a:spLocks noChangeArrowheads="1"/>
              </p:cNvSpPr>
              <p:nvPr/>
            </p:nvSpPr>
            <p:spPr bwMode="auto">
              <a:xfrm>
                <a:off x="3120" y="1728"/>
                <a:ext cx="2592" cy="20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9344" name="Text Box 16"/>
              <p:cNvSpPr txBox="1">
                <a:spLocks noChangeArrowheads="1"/>
              </p:cNvSpPr>
              <p:nvPr/>
            </p:nvSpPr>
            <p:spPr bwMode="auto">
              <a:xfrm>
                <a:off x="3168" y="1776"/>
                <a:ext cx="1930" cy="17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PRESENTATION</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ENABLING OBJECTIVE #1</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The Firefighter I candidate shall correctly identify in writing the firefighters</a:t>
                </a:r>
                <a:r>
                  <a:rPr lang="ja-JP" altLang="en-US" sz="1200" dirty="0">
                    <a:solidFill>
                      <a:srgbClr val="010000"/>
                    </a:solidFill>
                    <a:latin typeface="Arial"/>
                    <a:cs typeface="+mn-cs"/>
                  </a:rPr>
                  <a:t>’</a:t>
                </a:r>
                <a:r>
                  <a:rPr lang="en-US" sz="1200" dirty="0">
                    <a:solidFill>
                      <a:srgbClr val="010000"/>
                    </a:solidFill>
                    <a:latin typeface="Arial" charset="0"/>
                    <a:cs typeface="+mn-cs"/>
                  </a:rPr>
                  <a:t> responsibilities in a fire department safety program.</a:t>
                </a:r>
              </a:p>
              <a:p>
                <a:pPr algn="l">
                  <a:defRPr/>
                </a:pPr>
                <a:endParaRPr lang="en-US" sz="1200" dirty="0">
                  <a:solidFill>
                    <a:srgbClr val="010000"/>
                  </a:solidFill>
                  <a:latin typeface="Arial" charset="0"/>
                  <a:cs typeface="Times New Roman" charset="0"/>
                </a:endParaRPr>
              </a:p>
              <a:p>
                <a:pPr algn="l">
                  <a:defRPr/>
                </a:pPr>
                <a:r>
                  <a:rPr lang="en-US" sz="1200" dirty="0">
                    <a:solidFill>
                      <a:srgbClr val="010000"/>
                    </a:solidFill>
                    <a:latin typeface="Arial" charset="0"/>
                    <a:cs typeface="Times New Roman" charset="0"/>
                  </a:rPr>
                  <a:t>1.</a:t>
                </a:r>
                <a:r>
                  <a:rPr lang="en-US" sz="1200" dirty="0">
                    <a:solidFill>
                      <a:srgbClr val="010000"/>
                    </a:solidFill>
                    <a:latin typeface="Arial" charset="0"/>
                    <a:cs typeface="+mn-cs"/>
                  </a:rPr>
                  <a:t>Discuss the purpose and intent of the NFPA 1500 standard.</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Reference: IFSTA Essentials, 4th. edition, Pages 21-22.</a:t>
                </a:r>
              </a:p>
            </p:txBody>
          </p:sp>
        </p:grpSp>
        <p:sp>
          <p:nvSpPr>
            <p:cNvPr id="99345" name="Text Box 17"/>
            <p:cNvSpPr txBox="1">
              <a:spLocks noChangeArrowheads="1"/>
            </p:cNvSpPr>
            <p:nvPr/>
          </p:nvSpPr>
          <p:spPr bwMode="auto">
            <a:xfrm>
              <a:off x="4151" y="3600"/>
              <a:ext cx="1561"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dirty="0">
                  <a:solidFill>
                    <a:srgbClr val="010000"/>
                  </a:solidFill>
                  <a:latin typeface="Arial" charset="0"/>
                  <a:cs typeface="+mn-cs"/>
                </a:rPr>
                <a:t>Lesson 4                     Page 1 of 4</a:t>
              </a:r>
              <a:endParaRPr lang="en-US" dirty="0">
                <a:solidFill>
                  <a:srgbClr val="010000"/>
                </a:solidFill>
                <a:cs typeface="+mn-cs"/>
              </a:endParaRPr>
            </a:p>
          </p:txBody>
        </p:sp>
      </p:grpSp>
      <p:sp>
        <p:nvSpPr>
          <p:cNvPr id="99346" name="Line 18"/>
          <p:cNvSpPr>
            <a:spLocks noChangeShapeType="1"/>
          </p:cNvSpPr>
          <p:nvPr/>
        </p:nvSpPr>
        <p:spPr bwMode="auto">
          <a:xfrm>
            <a:off x="8153400" y="838200"/>
            <a:ext cx="0" cy="472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1989" name="Group 23"/>
          <p:cNvGrpSpPr>
            <a:grpSpLocks/>
          </p:cNvGrpSpPr>
          <p:nvPr/>
        </p:nvGrpSpPr>
        <p:grpSpPr bwMode="auto">
          <a:xfrm>
            <a:off x="4191000" y="4546600"/>
            <a:ext cx="1676400" cy="304800"/>
            <a:chOff x="2640" y="2864"/>
            <a:chExt cx="1056" cy="192"/>
          </a:xfrm>
        </p:grpSpPr>
        <p:sp>
          <p:nvSpPr>
            <p:cNvPr id="99349" name="Oval 21"/>
            <p:cNvSpPr>
              <a:spLocks noChangeArrowheads="1"/>
            </p:cNvSpPr>
            <p:nvPr/>
          </p:nvSpPr>
          <p:spPr bwMode="auto">
            <a:xfrm>
              <a:off x="3216" y="2864"/>
              <a:ext cx="480" cy="192"/>
            </a:xfrm>
            <a:prstGeom prst="ellipse">
              <a:avLst/>
            </a:prstGeom>
            <a:noFill/>
            <a:ln w="38100">
              <a:solidFill>
                <a:srgbClr val="FD0F0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9350" name="Line 22"/>
            <p:cNvSpPr>
              <a:spLocks noChangeShapeType="1"/>
            </p:cNvSpPr>
            <p:nvPr/>
          </p:nvSpPr>
          <p:spPr bwMode="auto">
            <a:xfrm flipH="1">
              <a:off x="2640" y="2976"/>
              <a:ext cx="576"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99352" name="Text Box 24"/>
          <p:cNvSpPr txBox="1">
            <a:spLocks noChangeArrowheads="1"/>
          </p:cNvSpPr>
          <p:nvPr/>
        </p:nvSpPr>
        <p:spPr bwMode="auto">
          <a:xfrm>
            <a:off x="1770063" y="3949700"/>
            <a:ext cx="24412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ln>
                  <a:solidFill>
                    <a:srgbClr val="000000"/>
                  </a:solidFill>
                </a:ln>
                <a:solidFill>
                  <a:srgbClr val="010000"/>
                </a:solidFill>
                <a:effectLst>
                  <a:outerShdw blurRad="38100" dist="38100" dir="2700000" algn="tl">
                    <a:srgbClr val="DDDDDD"/>
                  </a:outerShdw>
                </a:effectLst>
                <a:latin typeface="Arial" charset="0"/>
                <a:cs typeface="+mn-cs"/>
              </a:rPr>
              <a:t>Word Icons:</a:t>
            </a:r>
          </a:p>
          <a:p>
            <a:pPr algn="l">
              <a:defRPr/>
            </a:pPr>
            <a:r>
              <a:rPr lang="en-US" b="1" dirty="0">
                <a:ln>
                  <a:solidFill>
                    <a:srgbClr val="000000"/>
                  </a:solidFill>
                </a:ln>
                <a:solidFill>
                  <a:srgbClr val="010000"/>
                </a:solidFill>
                <a:effectLst>
                  <a:outerShdw blurRad="38100" dist="38100" dir="2700000" algn="tl">
                    <a:srgbClr val="DDDDDD"/>
                  </a:outerShdw>
                </a:effectLst>
                <a:latin typeface="Arial" charset="0"/>
                <a:cs typeface="+mn-cs"/>
              </a:rPr>
              <a:t>	Discuss</a:t>
            </a:r>
          </a:p>
          <a:p>
            <a:pPr algn="l">
              <a:defRPr/>
            </a:pPr>
            <a:r>
              <a:rPr lang="en-US" b="1" dirty="0">
                <a:ln>
                  <a:solidFill>
                    <a:srgbClr val="000000"/>
                  </a:solidFill>
                </a:ln>
                <a:solidFill>
                  <a:srgbClr val="010000"/>
                </a:solidFill>
                <a:effectLst>
                  <a:outerShdw blurRad="38100" dist="38100" dir="2700000" algn="tl">
                    <a:srgbClr val="DDDDDD"/>
                  </a:outerShdw>
                </a:effectLst>
                <a:latin typeface="Arial" charset="0"/>
                <a:cs typeface="+mn-cs"/>
              </a:rPr>
              <a:t>	Point out</a:t>
            </a:r>
          </a:p>
          <a:p>
            <a:pPr algn="l">
              <a:defRPr/>
            </a:pPr>
            <a:r>
              <a:rPr lang="en-US" b="1" dirty="0">
                <a:ln>
                  <a:solidFill>
                    <a:srgbClr val="000000"/>
                  </a:solidFill>
                </a:ln>
                <a:solidFill>
                  <a:srgbClr val="010000"/>
                </a:solidFill>
                <a:effectLst>
                  <a:outerShdw blurRad="38100" dist="38100" dir="2700000" algn="tl">
                    <a:srgbClr val="DDDDDD"/>
                  </a:outerShdw>
                </a:effectLst>
                <a:latin typeface="Arial" charset="0"/>
                <a:cs typeface="+mn-cs"/>
              </a:rPr>
              <a:t>	List</a:t>
            </a:r>
          </a:p>
        </p:txBody>
      </p:sp>
      <p:sp>
        <p:nvSpPr>
          <p:cNvPr id="17"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990600"/>
          </a:xfrm>
        </p:spPr>
        <p:txBody>
          <a:bodyPr/>
          <a:lstStyle/>
          <a:p>
            <a:pPr>
              <a:defRPr/>
            </a:pPr>
            <a:r>
              <a:rPr lang="en-US" sz="4400" dirty="0"/>
              <a:t>Concept of the JPR Format </a:t>
            </a:r>
            <a:endParaRPr lang="en-US" sz="4400" dirty="0" smtClean="0">
              <a:ea typeface="+mj-ea"/>
              <a:cs typeface="+mj-cs"/>
            </a:endParaRPr>
          </a:p>
        </p:txBody>
      </p:sp>
      <p:sp>
        <p:nvSpPr>
          <p:cNvPr id="6"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Aft>
                <a:spcPct val="35000"/>
              </a:spcAft>
              <a:defRPr/>
            </a:pPr>
            <a:r>
              <a:rPr lang="en-US" sz="3300" dirty="0" smtClean="0">
                <a:cs typeface="+mn-cs"/>
              </a:rPr>
              <a:t>The JPR identifies the minimum job performance requirements for specific fire  service positions.</a:t>
            </a:r>
          </a:p>
          <a:p>
            <a:pPr>
              <a:defRPr/>
            </a:pPr>
            <a:r>
              <a:rPr lang="en-US" sz="3300" dirty="0" smtClean="0">
                <a:latin typeface="Arial" charset="0"/>
              </a:rPr>
              <a:t>They are used for </a:t>
            </a:r>
            <a:r>
              <a:rPr lang="en-US" sz="3300" dirty="0">
                <a:latin typeface="Arial" charset="0"/>
              </a:rPr>
              <a:t>training design and </a:t>
            </a:r>
            <a:r>
              <a:rPr lang="en-US" sz="3300" dirty="0" smtClean="0">
                <a:latin typeface="Arial" charset="0"/>
              </a:rPr>
              <a:t>evaluation; </a:t>
            </a:r>
            <a:r>
              <a:rPr lang="en-US" sz="3300" dirty="0" smtClean="0">
                <a:latin typeface="Arial" charset="0"/>
              </a:rPr>
              <a:t>certification</a:t>
            </a:r>
            <a:r>
              <a:rPr lang="en-US" sz="3300" dirty="0">
                <a:latin typeface="Arial" charset="0"/>
              </a:rPr>
              <a:t>, measuring and critiquing on-the-job performance, </a:t>
            </a:r>
            <a:r>
              <a:rPr lang="en-US" sz="3300" dirty="0" smtClean="0">
                <a:latin typeface="Arial" charset="0"/>
              </a:rPr>
              <a:t>defining </a:t>
            </a:r>
            <a:r>
              <a:rPr lang="en-US" sz="3300" dirty="0">
                <a:latin typeface="Arial" charset="0"/>
              </a:rPr>
              <a:t>hiring practices, and </a:t>
            </a:r>
            <a:r>
              <a:rPr lang="en-US" sz="3300" dirty="0" smtClean="0">
                <a:latin typeface="Arial" charset="0"/>
              </a:rPr>
              <a:t>setting organizational policies</a:t>
            </a:r>
            <a:r>
              <a:rPr lang="en-US" sz="3300" dirty="0">
                <a:latin typeface="Arial" charset="0"/>
              </a:rPr>
              <a:t>, </a:t>
            </a:r>
            <a:r>
              <a:rPr lang="en-US" sz="3300" dirty="0" smtClean="0">
                <a:latin typeface="Arial" charset="0"/>
              </a:rPr>
              <a:t>procedures</a:t>
            </a:r>
            <a:r>
              <a:rPr lang="en-US" sz="3300" dirty="0">
                <a:latin typeface="Arial" charset="0"/>
              </a:rPr>
              <a:t>, </a:t>
            </a:r>
            <a:r>
              <a:rPr lang="en-US" sz="3300" dirty="0" smtClean="0">
                <a:latin typeface="Arial" charset="0"/>
              </a:rPr>
              <a:t>and </a:t>
            </a:r>
            <a:r>
              <a:rPr lang="en-US" sz="3300" dirty="0">
                <a:latin typeface="Arial" charset="0"/>
              </a:rPr>
              <a:t>goals.</a:t>
            </a:r>
          </a:p>
          <a:p>
            <a:pPr>
              <a:defRPr/>
            </a:pPr>
            <a:r>
              <a:rPr lang="en-US" sz="3300" dirty="0" smtClean="0">
                <a:cs typeface="+mn-cs"/>
              </a:rPr>
              <a:t>		</a:t>
            </a:r>
          </a:p>
        </p:txBody>
      </p:sp>
    </p:spTree>
    <p:extLst>
      <p:ext uri="{BB962C8B-B14F-4D97-AF65-F5344CB8AC3E}">
        <p14:creationId xmlns:p14="http://schemas.microsoft.com/office/powerpoint/2010/main" val="27835439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1027"/>
          <p:cNvSpPr>
            <a:spLocks noGrp="1" noChangeArrowheads="1"/>
          </p:cNvSpPr>
          <p:nvPr>
            <p:ph type="body" idx="1"/>
          </p:nvPr>
        </p:nvSpPr>
        <p:spPr>
          <a:xfrm>
            <a:off x="838200" y="990600"/>
            <a:ext cx="46482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Presentation</a:t>
            </a:r>
          </a:p>
          <a:p>
            <a:pPr lvl="2">
              <a:defRPr/>
            </a:pPr>
            <a:r>
              <a:rPr lang="en-US" sz="3200" dirty="0" smtClean="0">
                <a:effectLst>
                  <a:outerShdw blurRad="38100" dist="38100" dir="2700000" algn="tl">
                    <a:srgbClr val="DDDDDD"/>
                  </a:outerShdw>
                </a:effectLst>
                <a:latin typeface="Arial Black" charset="0"/>
              </a:rPr>
              <a:t>Notes</a:t>
            </a:r>
          </a:p>
          <a:p>
            <a:pPr lvl="2">
              <a:defRPr/>
            </a:pPr>
            <a:r>
              <a:rPr lang="en-US" sz="3200" dirty="0" smtClean="0">
                <a:effectLst>
                  <a:outerShdw blurRad="38100" dist="38100" dir="2700000" algn="tl">
                    <a:srgbClr val="DDDDDD"/>
                  </a:outerShdw>
                </a:effectLst>
                <a:latin typeface="Arial Black" charset="0"/>
              </a:rPr>
              <a:t>Key Teaching Points</a:t>
            </a:r>
          </a:p>
          <a:p>
            <a:pPr lvl="2">
              <a:defRPr/>
            </a:pPr>
            <a:r>
              <a:rPr lang="en-US" sz="3200" dirty="0" smtClean="0">
                <a:effectLst>
                  <a:outerShdw blurRad="38100" dist="38100" dir="2700000" algn="tl">
                    <a:srgbClr val="DDDDDD"/>
                  </a:outerShdw>
                </a:effectLst>
                <a:latin typeface="Arial Black" charset="0"/>
              </a:rPr>
              <a:t>References</a:t>
            </a:r>
          </a:p>
          <a:p>
            <a:pPr lvl="2">
              <a:defRPr/>
            </a:pPr>
            <a:endParaRPr lang="en-US" sz="3200" dirty="0" smtClean="0">
              <a:effectLst>
                <a:outerShdw blurRad="38100" dist="38100" dir="2700000" algn="tl">
                  <a:srgbClr val="DDDDDD"/>
                </a:outerShdw>
              </a:effectLst>
              <a:latin typeface="Arial Black" charset="0"/>
            </a:endParaRPr>
          </a:p>
        </p:txBody>
      </p:sp>
      <p:grpSp>
        <p:nvGrpSpPr>
          <p:cNvPr id="43011" name="Group 1028"/>
          <p:cNvGrpSpPr>
            <a:grpSpLocks/>
          </p:cNvGrpSpPr>
          <p:nvPr/>
        </p:nvGrpSpPr>
        <p:grpSpPr bwMode="auto">
          <a:xfrm>
            <a:off x="5260974" y="914400"/>
            <a:ext cx="3806826" cy="5181600"/>
            <a:chOff x="3024" y="336"/>
            <a:chExt cx="2592" cy="3456"/>
          </a:xfrm>
        </p:grpSpPr>
        <p:sp>
          <p:nvSpPr>
            <p:cNvPr id="100357" name="Rectangle 1029"/>
            <p:cNvSpPr>
              <a:spLocks noChangeArrowheads="1"/>
            </p:cNvSpPr>
            <p:nvPr/>
          </p:nvSpPr>
          <p:spPr bwMode="auto">
            <a:xfrm>
              <a:off x="3024" y="336"/>
              <a:ext cx="2592" cy="3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0358" name="Text Box 1030"/>
            <p:cNvSpPr txBox="1">
              <a:spLocks noChangeArrowheads="1"/>
            </p:cNvSpPr>
            <p:nvPr/>
          </p:nvSpPr>
          <p:spPr bwMode="auto">
            <a:xfrm>
              <a:off x="3024" y="480"/>
              <a:ext cx="1930" cy="30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NOTE:  The majority of the information contained in this lesson plan was acquired through the National Fire Academy Firefighter Safety and Survival; Company Officer</a:t>
              </a:r>
              <a:r>
                <a:rPr lang="ja-JP" altLang="en-US" sz="1200" b="1" dirty="0">
                  <a:solidFill>
                    <a:srgbClr val="010000"/>
                  </a:solidFill>
                  <a:latin typeface="Arial"/>
                  <a:cs typeface="+mn-cs"/>
                </a:rPr>
                <a:t>’</a:t>
              </a:r>
              <a:r>
                <a:rPr lang="en-US" sz="1200" b="1" dirty="0">
                  <a:solidFill>
                    <a:srgbClr val="010000"/>
                  </a:solidFill>
                  <a:latin typeface="Arial" charset="0"/>
                  <a:cs typeface="+mn-cs"/>
                </a:rPr>
                <a:t>s Responsibility.  It is recommended that instructors delivering this lesson plan, attend the North Carolina Fire and Rescue Commission Qualification Course </a:t>
              </a:r>
              <a:r>
                <a:rPr lang="ja-JP" altLang="en-US" sz="1200" b="1" dirty="0">
                  <a:solidFill>
                    <a:srgbClr val="010000"/>
                  </a:solidFill>
                  <a:latin typeface="Arial"/>
                  <a:cs typeface="+mn-cs"/>
                </a:rPr>
                <a:t>“</a:t>
              </a:r>
              <a:r>
                <a:rPr lang="en-US" sz="1200" b="1" dirty="0">
                  <a:solidFill>
                    <a:srgbClr val="010000"/>
                  </a:solidFill>
                  <a:latin typeface="Arial" charset="0"/>
                  <a:cs typeface="+mn-cs"/>
                </a:rPr>
                <a:t>Firefighter Safety and Survival.</a:t>
              </a:r>
              <a:r>
                <a:rPr lang="ja-JP" altLang="en-US" sz="1200" b="1" dirty="0">
                  <a:solidFill>
                    <a:srgbClr val="010000"/>
                  </a:solidFill>
                  <a:latin typeface="Arial"/>
                  <a:cs typeface="+mn-cs"/>
                </a:rPr>
                <a:t>”</a:t>
              </a:r>
              <a:endParaRPr lang="en-US" sz="1200" b="1" dirty="0">
                <a:solidFill>
                  <a:srgbClr val="010000"/>
                </a:solidFill>
                <a:latin typeface="Arial" charset="0"/>
                <a:cs typeface="+mn-cs"/>
              </a:endParaRP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PRESENTATION</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ENABLING OBJECTIVE #1</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The Firefighter I candidate shall correctly identify in writing the firefighters</a:t>
              </a:r>
              <a:r>
                <a:rPr lang="ja-JP" altLang="en-US" sz="1200" dirty="0">
                  <a:solidFill>
                    <a:srgbClr val="010000"/>
                  </a:solidFill>
                  <a:latin typeface="Arial"/>
                  <a:cs typeface="+mn-cs"/>
                </a:rPr>
                <a:t>’</a:t>
              </a:r>
              <a:r>
                <a:rPr lang="en-US" sz="1200" dirty="0">
                  <a:solidFill>
                    <a:srgbClr val="010000"/>
                  </a:solidFill>
                  <a:latin typeface="Arial" charset="0"/>
                  <a:cs typeface="+mn-cs"/>
                </a:rPr>
                <a:t> responsibilities in a fire department safety program.</a:t>
              </a:r>
            </a:p>
            <a:p>
              <a:pPr algn="l">
                <a:defRPr/>
              </a:pPr>
              <a:endParaRPr lang="en-US" sz="1200" dirty="0">
                <a:solidFill>
                  <a:srgbClr val="010000"/>
                </a:solidFill>
                <a:latin typeface="Arial" charset="0"/>
                <a:cs typeface="Times New Roman" charset="0"/>
              </a:endParaRPr>
            </a:p>
            <a:p>
              <a:pPr algn="l">
                <a:defRPr/>
              </a:pPr>
              <a:r>
                <a:rPr lang="en-US" sz="1200" dirty="0">
                  <a:solidFill>
                    <a:srgbClr val="010000"/>
                  </a:solidFill>
                  <a:latin typeface="Arial" charset="0"/>
                  <a:cs typeface="Times New Roman" charset="0"/>
                </a:rPr>
                <a:t>1.</a:t>
              </a:r>
              <a:r>
                <a:rPr lang="en-US" sz="1200" dirty="0">
                  <a:solidFill>
                    <a:srgbClr val="010000"/>
                  </a:solidFill>
                  <a:latin typeface="Arial" charset="0"/>
                  <a:cs typeface="+mn-cs"/>
                </a:rPr>
                <a:t>Discuss the purpose and intent of the NFPA 1500 standard.</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Reference: IFSTA Essentials, 4th. edition, Pages 21-22.</a:t>
              </a:r>
            </a:p>
          </p:txBody>
        </p:sp>
        <p:sp>
          <p:nvSpPr>
            <p:cNvPr id="100359" name="Text Box 1031"/>
            <p:cNvSpPr txBox="1">
              <a:spLocks noChangeArrowheads="1"/>
            </p:cNvSpPr>
            <p:nvPr/>
          </p:nvSpPr>
          <p:spPr bwMode="auto">
            <a:xfrm>
              <a:off x="4055" y="3600"/>
              <a:ext cx="1561"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dirty="0">
                  <a:solidFill>
                    <a:srgbClr val="010000"/>
                  </a:solidFill>
                  <a:latin typeface="Arial" charset="0"/>
                  <a:cs typeface="+mn-cs"/>
                </a:rPr>
                <a:t>Lesson 4                     Page 1 of 4</a:t>
              </a:r>
              <a:endParaRPr lang="en-US" dirty="0">
                <a:solidFill>
                  <a:srgbClr val="010000"/>
                </a:solidFill>
                <a:cs typeface="+mn-cs"/>
              </a:endParaRPr>
            </a:p>
          </p:txBody>
        </p:sp>
        <p:sp>
          <p:nvSpPr>
            <p:cNvPr id="100360" name="Line 1032"/>
            <p:cNvSpPr>
              <a:spLocks noChangeShapeType="1"/>
            </p:cNvSpPr>
            <p:nvPr/>
          </p:nvSpPr>
          <p:spPr bwMode="auto">
            <a:xfrm>
              <a:off x="5040" y="528"/>
              <a:ext cx="0" cy="29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0364" name="Line 1036"/>
          <p:cNvSpPr>
            <a:spLocks noChangeShapeType="1"/>
          </p:cNvSpPr>
          <p:nvPr/>
        </p:nvSpPr>
        <p:spPr bwMode="auto">
          <a:xfrm>
            <a:off x="4495800" y="4267200"/>
            <a:ext cx="685800" cy="14478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 descr="E:\BEST\FFI&amp;II-memos\fire1.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idx="1"/>
          </p:nvPr>
        </p:nvSpPr>
        <p:spPr>
          <a:xfrm>
            <a:off x="152400" y="838200"/>
            <a:ext cx="4724400" cy="5181600"/>
          </a:xfrm>
        </p:spPr>
        <p:txBody>
          <a:bodyPr/>
          <a:lstStyle/>
          <a:p>
            <a:pPr>
              <a:defRPr/>
            </a:pPr>
            <a:r>
              <a:rPr lang="en-US" sz="3800" smtClean="0">
                <a:effectLst>
                  <a:outerShdw blurRad="38100" dist="38100" dir="2700000" algn="tl">
                    <a:srgbClr val="DDDDDD"/>
                  </a:outerShdw>
                </a:effectLst>
                <a:latin typeface="Arial Black" charset="0"/>
                <a:cs typeface="+mn-cs"/>
              </a:rPr>
              <a:t>Lesson Plans</a:t>
            </a:r>
            <a:endParaRPr lang="en-US" sz="3600" smtClean="0">
              <a:effectLst>
                <a:outerShdw blurRad="38100" dist="38100" dir="2700000" algn="tl">
                  <a:srgbClr val="DDDDDD"/>
                </a:outerShdw>
              </a:effectLst>
              <a:latin typeface="Arial Black" charset="0"/>
              <a:cs typeface="+mn-cs"/>
            </a:endParaRPr>
          </a:p>
          <a:p>
            <a:pPr lvl="2">
              <a:defRPr/>
            </a:pPr>
            <a:r>
              <a:rPr lang="en-US" sz="3200" smtClean="0">
                <a:effectLst>
                  <a:outerShdw blurRad="38100" dist="38100" dir="2700000" algn="tl">
                    <a:srgbClr val="DDDDDD"/>
                  </a:outerShdw>
                </a:effectLst>
                <a:latin typeface="Arial Black" charset="0"/>
              </a:rPr>
              <a:t>Applications</a:t>
            </a:r>
            <a:endParaRPr lang="en-US" sz="1800" smtClean="0">
              <a:effectLst>
                <a:outerShdw blurRad="38100" dist="38100" dir="2700000" algn="tl">
                  <a:srgbClr val="DDDDDD"/>
                </a:outerShdw>
              </a:effectLst>
              <a:latin typeface="Arial Black" charset="0"/>
            </a:endParaRPr>
          </a:p>
        </p:txBody>
      </p:sp>
      <p:grpSp>
        <p:nvGrpSpPr>
          <p:cNvPr id="44035" name="Group 9"/>
          <p:cNvGrpSpPr>
            <a:grpSpLocks/>
          </p:cNvGrpSpPr>
          <p:nvPr/>
        </p:nvGrpSpPr>
        <p:grpSpPr bwMode="auto">
          <a:xfrm>
            <a:off x="4970462" y="762000"/>
            <a:ext cx="3886200" cy="5486400"/>
            <a:chOff x="3024" y="96"/>
            <a:chExt cx="2592" cy="3696"/>
          </a:xfrm>
        </p:grpSpPr>
        <p:sp>
          <p:nvSpPr>
            <p:cNvPr id="50180" name="Rectangle 4"/>
            <p:cNvSpPr>
              <a:spLocks noChangeArrowheads="1"/>
            </p:cNvSpPr>
            <p:nvPr/>
          </p:nvSpPr>
          <p:spPr bwMode="auto">
            <a:xfrm>
              <a:off x="3024" y="96"/>
              <a:ext cx="2592" cy="36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82" name="Text Box 6"/>
            <p:cNvSpPr txBox="1">
              <a:spLocks noChangeArrowheads="1"/>
            </p:cNvSpPr>
            <p:nvPr/>
          </p:nvSpPr>
          <p:spPr bwMode="auto">
            <a:xfrm>
              <a:off x="3072" y="1968"/>
              <a:ext cx="2068" cy="18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APPLICATION</a:t>
              </a:r>
              <a:endParaRPr lang="en-US" sz="1200" dirty="0">
                <a:solidFill>
                  <a:srgbClr val="010000"/>
                </a:solidFill>
                <a:latin typeface="Arial" charset="0"/>
                <a:cs typeface="+mn-cs"/>
              </a:endParaRP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Divide class into small groups.  Use the NFPA 1500 Standard</a:t>
              </a:r>
              <a:r>
                <a:rPr lang="ja-JP" altLang="en-US" sz="1200" dirty="0">
                  <a:solidFill>
                    <a:srgbClr val="010000"/>
                  </a:solidFill>
                  <a:latin typeface="Arial"/>
                  <a:cs typeface="+mn-cs"/>
                </a:rPr>
                <a:t>’</a:t>
              </a:r>
              <a:r>
                <a:rPr lang="en-US" sz="1200" dirty="0">
                  <a:solidFill>
                    <a:srgbClr val="010000"/>
                  </a:solidFill>
                  <a:latin typeface="Arial" charset="0"/>
                  <a:cs typeface="+mn-cs"/>
                </a:rPr>
                <a:t>s worksheets, if available, to allow the candidates to evaluate their fire department against the things discussed in this lesson.  If the 1500 Standard is unavailable allow each group to identify and record obstacles that may be present in their own organization(s) that would impede a safety program.</a:t>
              </a:r>
            </a:p>
            <a:p>
              <a:pPr algn="l">
                <a:defRPr/>
              </a:pPr>
              <a:endParaRPr lang="en-US" sz="1200" dirty="0">
                <a:solidFill>
                  <a:srgbClr val="010000"/>
                </a:solidFill>
                <a:latin typeface="Arial" charset="0"/>
                <a:cs typeface="+mn-cs"/>
              </a:endParaRPr>
            </a:p>
            <a:p>
              <a:pPr algn="l">
                <a:defRPr/>
              </a:pPr>
              <a:endParaRPr lang="en-US" sz="1200" dirty="0">
                <a:solidFill>
                  <a:srgbClr val="010000"/>
                </a:solidFill>
                <a:latin typeface="Arial" charset="0"/>
                <a:cs typeface="+mn-cs"/>
              </a:endParaRPr>
            </a:p>
            <a:p>
              <a:pPr>
                <a:defRPr/>
              </a:pPr>
              <a:r>
                <a:rPr lang="en-US" sz="1200" dirty="0">
                  <a:solidFill>
                    <a:srgbClr val="010000"/>
                  </a:solidFill>
                  <a:latin typeface="Arial" charset="0"/>
                  <a:cs typeface="+mn-cs"/>
                </a:rPr>
                <a:t>                                   </a:t>
              </a:r>
            </a:p>
          </p:txBody>
        </p:sp>
        <p:sp>
          <p:nvSpPr>
            <p:cNvPr id="50183" name="Text Box 7"/>
            <p:cNvSpPr txBox="1">
              <a:spLocks noChangeArrowheads="1"/>
            </p:cNvSpPr>
            <p:nvPr/>
          </p:nvSpPr>
          <p:spPr bwMode="auto">
            <a:xfrm>
              <a:off x="4181" y="3586"/>
              <a:ext cx="1435" cy="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dirty="0">
                  <a:solidFill>
                    <a:srgbClr val="010000"/>
                  </a:solidFill>
                  <a:latin typeface="Arial" charset="0"/>
                  <a:cs typeface="+mn-cs"/>
                </a:rPr>
                <a:t>Lesson 4             Page 3 of 4</a:t>
              </a:r>
              <a:endParaRPr lang="en-US" dirty="0">
                <a:solidFill>
                  <a:srgbClr val="010000"/>
                </a:solidFill>
                <a:cs typeface="+mn-cs"/>
              </a:endParaRPr>
            </a:p>
          </p:txBody>
        </p:sp>
        <p:sp>
          <p:nvSpPr>
            <p:cNvPr id="50184" name="Line 8"/>
            <p:cNvSpPr>
              <a:spLocks noChangeShapeType="1"/>
            </p:cNvSpPr>
            <p:nvPr/>
          </p:nvSpPr>
          <p:spPr bwMode="auto">
            <a:xfrm>
              <a:off x="5147" y="432"/>
              <a:ext cx="0" cy="302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10000"/>
                </a:solidFill>
                <a:cs typeface="+mn-cs"/>
              </a:endParaRPr>
            </a:p>
          </p:txBody>
        </p:sp>
      </p:grpSp>
      <p:sp>
        <p:nvSpPr>
          <p:cNvPr id="50189" name="Oval 13"/>
          <p:cNvSpPr>
            <a:spLocks noChangeArrowheads="1"/>
          </p:cNvSpPr>
          <p:nvPr/>
        </p:nvSpPr>
        <p:spPr bwMode="auto">
          <a:xfrm>
            <a:off x="4876800" y="3429000"/>
            <a:ext cx="1447800" cy="5334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762000" y="990600"/>
            <a:ext cx="47244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3600" dirty="0" smtClean="0">
              <a:effectLst>
                <a:outerShdw blurRad="38100" dist="38100" dir="2700000" algn="tl">
                  <a:srgbClr val="DDDDDD"/>
                </a:outerShdw>
              </a:effectLst>
              <a:latin typeface="Arial Black" charset="0"/>
              <a:cs typeface="+mn-cs"/>
            </a:endParaRPr>
          </a:p>
          <a:p>
            <a:pPr lvl="2">
              <a:defRPr/>
            </a:pPr>
            <a:r>
              <a:rPr lang="en-US" sz="3200" dirty="0" smtClean="0">
                <a:effectLst>
                  <a:outerShdw blurRad="38100" dist="38100" dir="2700000" algn="tl">
                    <a:srgbClr val="DDDDDD"/>
                  </a:outerShdw>
                </a:effectLst>
                <a:latin typeface="Arial Black" charset="0"/>
              </a:rPr>
              <a:t>Applications</a:t>
            </a:r>
            <a:endParaRPr lang="en-US" sz="1800" dirty="0" smtClean="0">
              <a:effectLst>
                <a:outerShdw blurRad="38100" dist="38100" dir="2700000" algn="tl">
                  <a:srgbClr val="DDDDDD"/>
                </a:outerShdw>
              </a:effectLst>
              <a:latin typeface="Arial Black" charset="0"/>
            </a:endParaRPr>
          </a:p>
        </p:txBody>
      </p:sp>
      <p:sp>
        <p:nvSpPr>
          <p:cNvPr id="83980" name="Line 12"/>
          <p:cNvSpPr>
            <a:spLocks noChangeShapeType="1"/>
          </p:cNvSpPr>
          <p:nvPr/>
        </p:nvSpPr>
        <p:spPr bwMode="auto">
          <a:xfrm>
            <a:off x="1828800" y="2286000"/>
            <a:ext cx="5486400"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981" name="Text Box 13"/>
          <p:cNvSpPr txBox="1">
            <a:spLocks noChangeArrowheads="1"/>
          </p:cNvSpPr>
          <p:nvPr/>
        </p:nvSpPr>
        <p:spPr bwMode="auto">
          <a:xfrm>
            <a:off x="4648200" y="1473864"/>
            <a:ext cx="4495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Applications are suggestions provided to the Instructor that will help animate the teaching process.</a:t>
            </a:r>
          </a:p>
          <a:p>
            <a:pPr algn="l">
              <a:defRPr/>
            </a:pPr>
            <a:r>
              <a:rPr lang="en-US" b="1" dirty="0">
                <a:solidFill>
                  <a:srgbClr val="010000"/>
                </a:solidFill>
                <a:latin typeface="Arial" charset="0"/>
                <a:cs typeface="+mn-cs"/>
              </a:rPr>
              <a:t>Good teaching involves only 15 minutes of lecture at a time and student involvement is necessary for their information </a:t>
            </a:r>
            <a:r>
              <a:rPr lang="en-US" b="1" dirty="0" smtClean="0">
                <a:solidFill>
                  <a:srgbClr val="010000"/>
                </a:solidFill>
                <a:latin typeface="Arial" charset="0"/>
                <a:cs typeface="+mn-cs"/>
              </a:rPr>
              <a:t>retention. Instructors </a:t>
            </a:r>
            <a:r>
              <a:rPr lang="en-US" b="1" dirty="0">
                <a:solidFill>
                  <a:srgbClr val="010000"/>
                </a:solidFill>
                <a:latin typeface="Arial" charset="0"/>
                <a:cs typeface="+mn-cs"/>
              </a:rPr>
              <a:t>are encouraged to develop and use their own applications.</a:t>
            </a:r>
          </a:p>
        </p:txBody>
      </p:sp>
      <p:sp>
        <p:nvSpPr>
          <p:cNvPr id="8"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body" idx="1"/>
          </p:nvPr>
        </p:nvSpPr>
        <p:spPr>
          <a:xfrm>
            <a:off x="1219200" y="990600"/>
            <a:ext cx="44196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Summary</a:t>
            </a:r>
          </a:p>
        </p:txBody>
      </p:sp>
      <p:grpSp>
        <p:nvGrpSpPr>
          <p:cNvPr id="46083" name="Group 11"/>
          <p:cNvGrpSpPr>
            <a:grpSpLocks/>
          </p:cNvGrpSpPr>
          <p:nvPr/>
        </p:nvGrpSpPr>
        <p:grpSpPr bwMode="auto">
          <a:xfrm>
            <a:off x="4953001" y="990600"/>
            <a:ext cx="3733800" cy="5057905"/>
            <a:chOff x="3024" y="288"/>
            <a:chExt cx="2592" cy="3524"/>
          </a:xfrm>
        </p:grpSpPr>
        <p:sp>
          <p:nvSpPr>
            <p:cNvPr id="49157" name="Rectangle 5"/>
            <p:cNvSpPr>
              <a:spLocks noChangeArrowheads="1"/>
            </p:cNvSpPr>
            <p:nvPr/>
          </p:nvSpPr>
          <p:spPr bwMode="auto">
            <a:xfrm>
              <a:off x="3024" y="288"/>
              <a:ext cx="2592" cy="35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158" name="Text Box 6"/>
            <p:cNvSpPr txBox="1">
              <a:spLocks noChangeArrowheads="1"/>
            </p:cNvSpPr>
            <p:nvPr/>
          </p:nvSpPr>
          <p:spPr bwMode="auto">
            <a:xfrm>
              <a:off x="3072" y="376"/>
              <a:ext cx="2016" cy="1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SUMMARY</a:t>
              </a:r>
            </a:p>
            <a:p>
              <a:pPr algn="l">
                <a:defRPr/>
              </a:pPr>
              <a:endParaRPr lang="en-US" sz="1200" b="1" dirty="0">
                <a:solidFill>
                  <a:srgbClr val="010000"/>
                </a:solidFill>
                <a:latin typeface="Arial" charset="0"/>
                <a:cs typeface="+mn-cs"/>
              </a:endParaRPr>
            </a:p>
            <a:p>
              <a:pPr algn="l">
                <a:defRPr/>
              </a:pPr>
              <a:r>
                <a:rPr lang="en-US" sz="1200" dirty="0">
                  <a:solidFill>
                    <a:srgbClr val="010000"/>
                  </a:solidFill>
                  <a:latin typeface="Arial" charset="0"/>
                  <a:cs typeface="Times New Roman" charset="0"/>
                </a:rPr>
                <a:t>1</a:t>
              </a:r>
              <a:r>
                <a:rPr lang="en-US" sz="1200" dirty="0" smtClean="0">
                  <a:solidFill>
                    <a:srgbClr val="010000"/>
                  </a:solidFill>
                  <a:latin typeface="Arial" charset="0"/>
                  <a:cs typeface="Times New Roman" charset="0"/>
                </a:rPr>
                <a:t>. </a:t>
              </a:r>
              <a:r>
                <a:rPr lang="en-US" sz="1200" dirty="0" smtClean="0">
                  <a:solidFill>
                    <a:srgbClr val="010000"/>
                  </a:solidFill>
                  <a:latin typeface="Arial" charset="0"/>
                  <a:cs typeface="+mn-cs"/>
                </a:rPr>
                <a:t>Review </a:t>
              </a:r>
              <a:r>
                <a:rPr lang="en-US" sz="1200" dirty="0">
                  <a:solidFill>
                    <a:srgbClr val="010000"/>
                  </a:solidFill>
                  <a:latin typeface="Arial" charset="0"/>
                  <a:cs typeface="+mn-cs"/>
                </a:rPr>
                <a:t>the responsibilities of the firefighter as denoted by the NFPA 1500 standard and how these responsibilities are addressed within their respective fire department.</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Times New Roman" charset="0"/>
                </a:rPr>
                <a:t>2</a:t>
              </a:r>
              <a:r>
                <a:rPr lang="en-US" sz="1200" dirty="0" smtClean="0">
                  <a:solidFill>
                    <a:srgbClr val="010000"/>
                  </a:solidFill>
                  <a:latin typeface="Arial" charset="0"/>
                  <a:cs typeface="Times New Roman" charset="0"/>
                </a:rPr>
                <a:t>. </a:t>
              </a:r>
              <a:r>
                <a:rPr lang="en-US" sz="1200" dirty="0" smtClean="0">
                  <a:solidFill>
                    <a:srgbClr val="010000"/>
                  </a:solidFill>
                  <a:latin typeface="Arial" charset="0"/>
                  <a:cs typeface="+mn-cs"/>
                </a:rPr>
                <a:t>Re</a:t>
              </a:r>
              <a:r>
                <a:rPr lang="en-US" sz="1200" dirty="0">
                  <a:solidFill>
                    <a:srgbClr val="010000"/>
                  </a:solidFill>
                  <a:latin typeface="Arial" charset="0"/>
                  <a:cs typeface="+mn-cs"/>
                </a:rPr>
                <a:t>-emphasize the importance of utilizing a personnel accountability system and review the various systems in use. </a:t>
              </a:r>
            </a:p>
            <a:p>
              <a:pPr algn="l">
                <a:defRPr/>
              </a:pPr>
              <a:endParaRPr lang="en-US" sz="1200" dirty="0">
                <a:solidFill>
                  <a:srgbClr val="010000"/>
                </a:solidFill>
                <a:cs typeface="+mn-cs"/>
              </a:endParaRPr>
            </a:p>
          </p:txBody>
        </p:sp>
        <p:sp>
          <p:nvSpPr>
            <p:cNvPr id="49160" name="Line 8"/>
            <p:cNvSpPr>
              <a:spLocks noChangeShapeType="1"/>
            </p:cNvSpPr>
            <p:nvPr/>
          </p:nvSpPr>
          <p:spPr bwMode="auto">
            <a:xfrm>
              <a:off x="5040" y="480"/>
              <a:ext cx="0" cy="307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161" name="Text Box 9"/>
            <p:cNvSpPr txBox="1">
              <a:spLocks noChangeArrowheads="1"/>
            </p:cNvSpPr>
            <p:nvPr/>
          </p:nvSpPr>
          <p:spPr bwMode="auto">
            <a:xfrm>
              <a:off x="3914" y="3619"/>
              <a:ext cx="1702" cy="1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dirty="0">
                  <a:solidFill>
                    <a:srgbClr val="010000"/>
                  </a:solidFill>
                  <a:latin typeface="Arial" charset="0"/>
                  <a:cs typeface="+mn-cs"/>
                </a:rPr>
                <a:t>Lesson 4                    Page 4 of 4</a:t>
              </a:r>
            </a:p>
          </p:txBody>
        </p:sp>
      </p:grpSp>
      <p:sp>
        <p:nvSpPr>
          <p:cNvPr id="49167" name="Oval 15"/>
          <p:cNvSpPr>
            <a:spLocks noChangeArrowheads="1"/>
          </p:cNvSpPr>
          <p:nvPr/>
        </p:nvSpPr>
        <p:spPr bwMode="auto">
          <a:xfrm>
            <a:off x="4876800" y="838200"/>
            <a:ext cx="1219200" cy="7620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1219200" y="990600"/>
            <a:ext cx="4419600" cy="5181600"/>
          </a:xfrm>
        </p:spPr>
        <p:txBody>
          <a:bodyPr/>
          <a:lstStyle/>
          <a:p>
            <a:pPr>
              <a:defRPr/>
            </a:pPr>
            <a:r>
              <a:rPr lang="en-US" sz="3800" dirty="0" smtClean="0">
                <a:effectLst>
                  <a:outerShdw blurRad="38100" dist="38100" dir="2700000" algn="tl">
                    <a:srgbClr val="DDDDDD"/>
                  </a:outerShdw>
                </a:effectLst>
                <a:latin typeface="Arial Black" charset="0"/>
                <a:cs typeface="+mn-cs"/>
              </a:rPr>
              <a:t>Lesson Plans</a:t>
            </a:r>
            <a:endParaRPr lang="en-US" sz="2400"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Summary</a:t>
            </a:r>
          </a:p>
        </p:txBody>
      </p:sp>
      <p:sp>
        <p:nvSpPr>
          <p:cNvPr id="85003" name="Line 11"/>
          <p:cNvSpPr>
            <a:spLocks noChangeShapeType="1"/>
          </p:cNvSpPr>
          <p:nvPr/>
        </p:nvSpPr>
        <p:spPr bwMode="auto">
          <a:xfrm>
            <a:off x="1828800" y="2209800"/>
            <a:ext cx="5410200"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4" name="Text Box 12"/>
          <p:cNvSpPr txBox="1">
            <a:spLocks noChangeArrowheads="1"/>
          </p:cNvSpPr>
          <p:nvPr/>
        </p:nvSpPr>
        <p:spPr bwMode="auto">
          <a:xfrm>
            <a:off x="3995738" y="1759700"/>
            <a:ext cx="5224462"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If the instructor covers and reviews all points in the </a:t>
            </a:r>
            <a:r>
              <a:rPr lang="en-US" b="1" dirty="0" smtClean="0">
                <a:solidFill>
                  <a:srgbClr val="010000"/>
                </a:solidFill>
                <a:latin typeface="Arial" charset="0"/>
                <a:cs typeface="+mn-cs"/>
              </a:rPr>
              <a:t>summary</a:t>
            </a:r>
            <a:r>
              <a:rPr lang="en-US" b="1" dirty="0">
                <a:solidFill>
                  <a:srgbClr val="010000"/>
                </a:solidFill>
                <a:latin typeface="Arial" charset="0"/>
                <a:cs typeface="+mn-cs"/>
              </a:rPr>
              <a:t>, the candidate should be ready to be evaluated through testing.</a:t>
            </a:r>
          </a:p>
          <a:p>
            <a:pPr algn="l">
              <a:defRPr/>
            </a:pPr>
            <a:r>
              <a:rPr lang="en-US" b="1" dirty="0">
                <a:solidFill>
                  <a:srgbClr val="010000"/>
                </a:solidFill>
                <a:latin typeface="Arial" charset="0"/>
                <a:cs typeface="+mn-cs"/>
              </a:rPr>
              <a:t>The </a:t>
            </a:r>
            <a:r>
              <a:rPr lang="en-US" b="1" dirty="0" smtClean="0">
                <a:solidFill>
                  <a:srgbClr val="010000"/>
                </a:solidFill>
                <a:latin typeface="Arial" charset="0"/>
                <a:cs typeface="+mn-cs"/>
              </a:rPr>
              <a:t>summary </a:t>
            </a:r>
            <a:r>
              <a:rPr lang="en-US" b="1" dirty="0">
                <a:solidFill>
                  <a:srgbClr val="010000"/>
                </a:solidFill>
                <a:latin typeface="Arial" charset="0"/>
                <a:cs typeface="+mn-cs"/>
              </a:rPr>
              <a:t>should be used during the entire lesson to refer to key objectives that the candidates must be proficient in.</a:t>
            </a:r>
          </a:p>
          <a:p>
            <a:pPr algn="l">
              <a:defRPr/>
            </a:pPr>
            <a:r>
              <a:rPr lang="en-US" b="1" dirty="0">
                <a:solidFill>
                  <a:srgbClr val="010000"/>
                </a:solidFill>
                <a:latin typeface="Arial" charset="0"/>
                <a:cs typeface="+mn-cs"/>
              </a:rPr>
              <a:t>The instructor is encouraged to provide his own </a:t>
            </a:r>
            <a:r>
              <a:rPr lang="en-US" b="1" dirty="0" smtClean="0">
                <a:solidFill>
                  <a:srgbClr val="010000"/>
                </a:solidFill>
                <a:latin typeface="Arial" charset="0"/>
                <a:cs typeface="+mn-cs"/>
              </a:rPr>
              <a:t>summary</a:t>
            </a:r>
            <a:r>
              <a:rPr lang="en-US" b="1" dirty="0">
                <a:solidFill>
                  <a:srgbClr val="010000"/>
                </a:solidFill>
                <a:latin typeface="Arial" charset="0"/>
                <a:cs typeface="+mn-cs"/>
              </a:rPr>
              <a:t>.</a:t>
            </a:r>
          </a:p>
        </p:txBody>
      </p:sp>
      <p:sp>
        <p:nvSpPr>
          <p:cNvPr id="8" name="Rectangle 9"/>
          <p:cNvSpPr>
            <a:spLocks noGrp="1" noChangeArrowheads="1"/>
          </p:cNvSpPr>
          <p:nvPr>
            <p:ph type="title"/>
          </p:nvPr>
        </p:nvSpPr>
        <p:spPr>
          <a:xfrm>
            <a:off x="0" y="0"/>
            <a:ext cx="9144000" cy="838200"/>
          </a:xfrm>
        </p:spPr>
        <p:txBody>
          <a:bodyPr/>
          <a:lstStyle/>
          <a:p>
            <a:pPr algn="ctr">
              <a:defRPr/>
            </a:pPr>
            <a:r>
              <a:rPr lang="en-US" dirty="0" smtClean="0">
                <a:cs typeface="+mj-cs"/>
              </a:rPr>
              <a:t>Lesson Plans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body" idx="1"/>
          </p:nvPr>
        </p:nvSpPr>
        <p:spPr>
          <a:xfrm>
            <a:off x="1295400" y="914400"/>
            <a:ext cx="4495800" cy="4114800"/>
          </a:xfrm>
        </p:spPr>
        <p:txBody>
          <a:bodyPr/>
          <a:lstStyle/>
          <a:p>
            <a:pPr>
              <a:defRPr/>
            </a:pPr>
            <a:r>
              <a:rPr lang="en-US" sz="3000" dirty="0" smtClean="0">
                <a:effectLst>
                  <a:outerShdw blurRad="38100" dist="38100" dir="2700000" algn="tl">
                    <a:srgbClr val="DDDDDD"/>
                  </a:outerShdw>
                </a:effectLst>
                <a:latin typeface="Arial Black" charset="0"/>
                <a:cs typeface="+mn-cs"/>
              </a:rPr>
              <a:t>Practical Skills</a:t>
            </a:r>
          </a:p>
          <a:p>
            <a:pPr lvl="1">
              <a:lnSpc>
                <a:spcPct val="90000"/>
              </a:lnSpc>
              <a:defRPr/>
            </a:pPr>
            <a:r>
              <a:rPr lang="en-US" sz="2900" dirty="0" smtClean="0">
                <a:effectLst>
                  <a:outerShdw blurRad="38100" dist="38100" dir="2700000" algn="tl">
                    <a:srgbClr val="DDDDDD"/>
                  </a:outerShdw>
                </a:effectLst>
                <a:latin typeface="Arial Black" charset="0"/>
              </a:rPr>
              <a:t>Practical # </a:t>
            </a:r>
          </a:p>
          <a:p>
            <a:pPr lvl="1">
              <a:lnSpc>
                <a:spcPct val="90000"/>
              </a:lnSpc>
              <a:defRPr/>
            </a:pPr>
            <a:r>
              <a:rPr lang="en-US" sz="2900" dirty="0" smtClean="0">
                <a:effectLst>
                  <a:outerShdw blurRad="38100" dist="38100" dir="2700000" algn="tl">
                    <a:srgbClr val="DDDDDD"/>
                  </a:outerShdw>
                </a:effectLst>
                <a:latin typeface="Arial Black" charset="0"/>
              </a:rPr>
              <a:t>NFPA XX JPR</a:t>
            </a:r>
          </a:p>
          <a:p>
            <a:pPr lvl="1">
              <a:lnSpc>
                <a:spcPct val="90000"/>
              </a:lnSpc>
              <a:defRPr/>
            </a:pPr>
            <a:r>
              <a:rPr lang="en-US" sz="2900" dirty="0" smtClean="0">
                <a:effectLst>
                  <a:outerShdw blurRad="38100" dist="38100" dir="2700000" algn="tl">
                    <a:srgbClr val="DDDDDD"/>
                  </a:outerShdw>
                </a:effectLst>
                <a:latin typeface="Arial Black" charset="0"/>
              </a:rPr>
              <a:t>Performance Objective</a:t>
            </a:r>
          </a:p>
          <a:p>
            <a:pPr lvl="1">
              <a:lnSpc>
                <a:spcPct val="90000"/>
              </a:lnSpc>
              <a:defRPr/>
            </a:pPr>
            <a:r>
              <a:rPr lang="en-US" sz="2900" dirty="0" smtClean="0">
                <a:effectLst>
                  <a:outerShdw blurRad="38100" dist="38100" dir="2700000" algn="tl">
                    <a:srgbClr val="DDDDDD"/>
                  </a:outerShdw>
                </a:effectLst>
                <a:latin typeface="Arial Black" charset="0"/>
              </a:rPr>
              <a:t>Performance Evaluation</a:t>
            </a:r>
          </a:p>
          <a:p>
            <a:pPr lvl="1">
              <a:lnSpc>
                <a:spcPct val="90000"/>
              </a:lnSpc>
              <a:defRPr/>
            </a:pPr>
            <a:r>
              <a:rPr lang="en-US" sz="2900" dirty="0" smtClean="0">
                <a:effectLst>
                  <a:outerShdw blurRad="38100" dist="38100" dir="2700000" algn="tl">
                    <a:srgbClr val="DDDDDD"/>
                  </a:outerShdw>
                </a:effectLst>
                <a:latin typeface="Arial Black" charset="0"/>
              </a:rPr>
              <a:t>Instructor</a:t>
            </a:r>
            <a:r>
              <a:rPr lang="en-US" sz="2900" dirty="0" smtClean="0">
                <a:effectLst>
                  <a:outerShdw blurRad="38100" dist="38100" dir="2700000" algn="tl">
                    <a:srgbClr val="DDDDDD"/>
                  </a:outerShdw>
                </a:effectLst>
                <a:latin typeface="Arial"/>
              </a:rPr>
              <a:t>’</a:t>
            </a:r>
            <a:r>
              <a:rPr lang="en-US" sz="2900" dirty="0" smtClean="0">
                <a:effectLst>
                  <a:outerShdw blurRad="38100" dist="38100" dir="2700000" algn="tl">
                    <a:srgbClr val="DDDDDD"/>
                  </a:outerShdw>
                </a:effectLst>
                <a:latin typeface="Arial Black" charset="0"/>
              </a:rPr>
              <a:t>s </a:t>
            </a:r>
            <a:r>
              <a:rPr lang="en-US" sz="2900" dirty="0" smtClean="0">
                <a:effectLst>
                  <a:outerShdw blurRad="38100" dist="38100" dir="2700000" algn="tl">
                    <a:srgbClr val="DDDDDD"/>
                  </a:outerShdw>
                </a:effectLst>
                <a:latin typeface="Arial Black" charset="0"/>
              </a:rPr>
              <a:t>Statement</a:t>
            </a:r>
            <a:endParaRPr lang="en-US" sz="2900" b="0" dirty="0" smtClean="0">
              <a:effectLst>
                <a:outerShdw blurRad="38100" dist="38100" dir="2700000" algn="tl">
                  <a:srgbClr val="DDDDDD"/>
                </a:outerShdw>
              </a:effectLst>
              <a:latin typeface="Arial Black" charset="0"/>
            </a:endParaRPr>
          </a:p>
          <a:p>
            <a:pPr lvl="1">
              <a:lnSpc>
                <a:spcPct val="90000"/>
              </a:lnSpc>
              <a:defRPr/>
            </a:pPr>
            <a:r>
              <a:rPr lang="en-US" sz="2900" dirty="0" smtClean="0">
                <a:effectLst>
                  <a:outerShdw blurRad="38100" dist="38100" dir="2700000" algn="tl">
                    <a:srgbClr val="DDDDDD"/>
                  </a:outerShdw>
                </a:effectLst>
                <a:latin typeface="Arial Black" charset="0"/>
              </a:rPr>
              <a:t>Scoring</a:t>
            </a:r>
          </a:p>
          <a:p>
            <a:pPr lvl="1">
              <a:lnSpc>
                <a:spcPct val="90000"/>
              </a:lnSpc>
              <a:defRPr/>
            </a:pPr>
            <a:r>
              <a:rPr lang="en-US" sz="2900" dirty="0" smtClean="0">
                <a:effectLst>
                  <a:outerShdw blurRad="38100" dist="38100" dir="2700000" algn="tl">
                    <a:srgbClr val="DDDDDD"/>
                  </a:outerShdw>
                </a:effectLst>
                <a:latin typeface="Arial Black" charset="0"/>
              </a:rPr>
              <a:t>Points</a:t>
            </a:r>
          </a:p>
          <a:p>
            <a:pPr>
              <a:defRPr/>
            </a:pPr>
            <a:endParaRPr lang="en-US" sz="3000" dirty="0" smtClean="0">
              <a:effectLst>
                <a:outerShdw blurRad="38100" dist="38100" dir="2700000" algn="tl">
                  <a:srgbClr val="DDDDDD"/>
                </a:outerShdw>
              </a:effectLst>
              <a:latin typeface="Arial Black" charset="0"/>
              <a:cs typeface="+mn-cs"/>
            </a:endParaRPr>
          </a:p>
          <a:p>
            <a:pPr lvl="1">
              <a:defRPr/>
            </a:pPr>
            <a:endParaRPr lang="en-US" sz="3000" dirty="0" smtClean="0">
              <a:effectLst>
                <a:outerShdw blurRad="38100" dist="38100" dir="2700000" algn="tl">
                  <a:srgbClr val="DDDDDD"/>
                </a:outerShdw>
              </a:effectLst>
              <a:latin typeface="Arial Black" charset="0"/>
            </a:endParaRPr>
          </a:p>
        </p:txBody>
      </p:sp>
      <p:grpSp>
        <p:nvGrpSpPr>
          <p:cNvPr id="48131" name="Group 10"/>
          <p:cNvGrpSpPr>
            <a:grpSpLocks/>
          </p:cNvGrpSpPr>
          <p:nvPr/>
        </p:nvGrpSpPr>
        <p:grpSpPr bwMode="auto">
          <a:xfrm>
            <a:off x="4848225" y="990600"/>
            <a:ext cx="4219575" cy="5257800"/>
            <a:chOff x="2910" y="288"/>
            <a:chExt cx="2802" cy="3504"/>
          </a:xfrm>
        </p:grpSpPr>
        <p:pic>
          <p:nvPicPr>
            <p:cNvPr id="48133" name="Picture 7" descr="E:\BEST\FFI&amp;II-memos\practical.gif"/>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2910" y="288"/>
              <a:ext cx="2802"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8"/>
            <p:cNvSpPr>
              <a:spLocks noChangeArrowheads="1"/>
            </p:cNvSpPr>
            <p:nvPr/>
          </p:nvSpPr>
          <p:spPr bwMode="auto">
            <a:xfrm>
              <a:off x="2910" y="288"/>
              <a:ext cx="2784" cy="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32" name="Text Box 16"/>
          <p:cNvSpPr txBox="1">
            <a:spLocks noChangeArrowheads="1"/>
          </p:cNvSpPr>
          <p:nvPr/>
        </p:nvSpPr>
        <p:spPr bwMode="auto">
          <a:xfrm>
            <a:off x="4572000" y="1338263"/>
            <a:ext cx="4648200"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a:t>
            </a:r>
            <a:r>
              <a:rPr lang="en-US" b="1" dirty="0" err="1">
                <a:solidFill>
                  <a:srgbClr val="010000"/>
                </a:solidFill>
                <a:latin typeface="Arial" charset="0"/>
                <a:cs typeface="+mn-cs"/>
              </a:rPr>
              <a:t>Practicals</a:t>
            </a:r>
            <a:r>
              <a:rPr lang="en-US" b="1" dirty="0">
                <a:solidFill>
                  <a:srgbClr val="010000"/>
                </a:solidFill>
                <a:latin typeface="Arial" charset="0"/>
                <a:cs typeface="+mn-cs"/>
              </a:rPr>
              <a:t> are available to </a:t>
            </a:r>
          </a:p>
          <a:p>
            <a:pPr algn="l">
              <a:defRPr/>
            </a:pPr>
            <a:r>
              <a:rPr lang="en-US" b="1" dirty="0">
                <a:solidFill>
                  <a:srgbClr val="010000"/>
                </a:solidFill>
                <a:latin typeface="Arial" charset="0"/>
                <a:cs typeface="+mn-cs"/>
              </a:rPr>
              <a:t>the Instructor and should be</a:t>
            </a:r>
          </a:p>
          <a:p>
            <a:pPr algn="l">
              <a:defRPr/>
            </a:pPr>
            <a:r>
              <a:rPr lang="en-US" b="1" dirty="0">
                <a:solidFill>
                  <a:srgbClr val="010000"/>
                </a:solidFill>
                <a:latin typeface="Arial" charset="0"/>
                <a:cs typeface="+mn-cs"/>
              </a:rPr>
              <a:t>used during the teaching</a:t>
            </a:r>
          </a:p>
          <a:p>
            <a:pPr algn="l">
              <a:defRPr/>
            </a:pPr>
            <a:r>
              <a:rPr lang="en-US" b="1" dirty="0">
                <a:solidFill>
                  <a:srgbClr val="010000"/>
                </a:solidFill>
                <a:latin typeface="Arial" charset="0"/>
                <a:cs typeface="+mn-cs"/>
              </a:rPr>
              <a:t>process. Scenarios can be set</a:t>
            </a:r>
          </a:p>
          <a:p>
            <a:pPr algn="l">
              <a:defRPr/>
            </a:pPr>
            <a:r>
              <a:rPr lang="en-US" b="1" dirty="0">
                <a:solidFill>
                  <a:srgbClr val="010000"/>
                </a:solidFill>
                <a:latin typeface="Arial" charset="0"/>
                <a:cs typeface="+mn-cs"/>
              </a:rPr>
              <a:t>up that are similar to the </a:t>
            </a:r>
          </a:p>
          <a:p>
            <a:pPr algn="l">
              <a:defRPr/>
            </a:pPr>
            <a:r>
              <a:rPr lang="en-US" b="1" dirty="0">
                <a:solidFill>
                  <a:srgbClr val="010000"/>
                </a:solidFill>
                <a:latin typeface="Arial" charset="0"/>
                <a:cs typeface="+mn-cs"/>
              </a:rPr>
              <a:t>practical skill as outlined in the Performance Objective and Evaluation. The students</a:t>
            </a:r>
          </a:p>
          <a:p>
            <a:pPr algn="l">
              <a:defRPr/>
            </a:pPr>
            <a:r>
              <a:rPr lang="en-US" b="1" dirty="0">
                <a:solidFill>
                  <a:srgbClr val="010000"/>
                </a:solidFill>
                <a:latin typeface="Arial" charset="0"/>
                <a:cs typeface="+mn-cs"/>
              </a:rPr>
              <a:t>should practice these scenarios to become proficient.</a:t>
            </a: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
        <p:nvSpPr>
          <p:cNvPr id="7" name="Rectangle 3"/>
          <p:cNvSpPr txBox="1">
            <a:spLocks noChangeArrowheads="1"/>
          </p:cNvSpPr>
          <p:nvPr/>
        </p:nvSpPr>
        <p:spPr bwMode="auto">
          <a:xfrm>
            <a:off x="1295400" y="914400"/>
            <a:ext cx="449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rgbClr val="993300"/>
              </a:buClr>
              <a:buSzPct val="50000"/>
              <a:buFontTx/>
              <a:buNone/>
              <a:defRPr kumimoji="1" sz="3600">
                <a:solidFill>
                  <a:schemeClr val="bg2"/>
                </a:solidFill>
                <a:latin typeface="+mn-lt"/>
                <a:ea typeface="ＭＳ Ｐゴシック" charset="-128"/>
                <a:cs typeface="ＭＳ Ｐゴシック" charset="-128"/>
              </a:defRPr>
            </a:lvl1pPr>
            <a:lvl2pPr marL="457200" indent="0" algn="l" rtl="0" eaLnBrk="0" fontAlgn="base" hangingPunct="0">
              <a:spcBef>
                <a:spcPct val="20000"/>
              </a:spcBef>
              <a:spcAft>
                <a:spcPct val="0"/>
              </a:spcAft>
              <a:buClr>
                <a:schemeClr val="bg2"/>
              </a:buClr>
              <a:buSzPct val="100000"/>
              <a:buFontTx/>
              <a:buNone/>
              <a:defRPr kumimoji="1" sz="3600">
                <a:solidFill>
                  <a:schemeClr val="bg2"/>
                </a:solidFill>
                <a:latin typeface="+mn-lt"/>
                <a:ea typeface="ＭＳ Ｐゴシック" charset="-128"/>
              </a:defRPr>
            </a:lvl2pPr>
            <a:lvl3pPr marL="914400" indent="0" algn="l" rtl="0" eaLnBrk="0" fontAlgn="base" hangingPunct="0">
              <a:spcBef>
                <a:spcPct val="20000"/>
              </a:spcBef>
              <a:spcAft>
                <a:spcPct val="0"/>
              </a:spcAft>
              <a:buClr>
                <a:srgbClr val="993300"/>
              </a:buClr>
              <a:buSzPct val="75000"/>
              <a:buFontTx/>
              <a:buNone/>
              <a:defRPr kumimoji="1" sz="3600">
                <a:solidFill>
                  <a:schemeClr val="bg2"/>
                </a:solidFill>
                <a:latin typeface="+mn-lt"/>
                <a:ea typeface="ＭＳ Ｐゴシック" charset="-128"/>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ea typeface="ＭＳ Ｐゴシック" charset="0"/>
                <a:cs typeface="Times New Roman"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ea typeface="Times New Roman" charset="0"/>
                <a:cs typeface="Times New Roman" charset="0"/>
              </a:defRPr>
            </a:lvl9pPr>
          </a:lstStyle>
          <a:p>
            <a:pPr>
              <a:defRPr/>
            </a:pPr>
            <a:r>
              <a:rPr lang="en-US" sz="3000" dirty="0" smtClean="0">
                <a:effectLst>
                  <a:outerShdw blurRad="38100" dist="38100" dir="2700000" algn="tl">
                    <a:srgbClr val="DDDDDD"/>
                  </a:outerShdw>
                </a:effectLst>
                <a:latin typeface="Arial Black" charset="0"/>
                <a:cs typeface="+mn-cs"/>
              </a:rPr>
              <a:t>Practical Skills</a:t>
            </a:r>
          </a:p>
          <a:p>
            <a:pPr lvl="1">
              <a:lnSpc>
                <a:spcPct val="90000"/>
              </a:lnSpc>
              <a:defRPr/>
            </a:pPr>
            <a:r>
              <a:rPr lang="en-US" sz="2900" dirty="0" smtClean="0">
                <a:effectLst>
                  <a:outerShdw blurRad="38100" dist="38100" dir="2700000" algn="tl">
                    <a:srgbClr val="DDDDDD"/>
                  </a:outerShdw>
                </a:effectLst>
                <a:latin typeface="Arial Black" charset="0"/>
              </a:rPr>
              <a:t>Practical # </a:t>
            </a:r>
          </a:p>
          <a:p>
            <a:pPr lvl="1">
              <a:lnSpc>
                <a:spcPct val="90000"/>
              </a:lnSpc>
              <a:defRPr/>
            </a:pPr>
            <a:r>
              <a:rPr lang="en-US" sz="2900" dirty="0" smtClean="0">
                <a:effectLst>
                  <a:outerShdw blurRad="38100" dist="38100" dir="2700000" algn="tl">
                    <a:srgbClr val="DDDDDD"/>
                  </a:outerShdw>
                </a:effectLst>
                <a:latin typeface="Arial Black" charset="0"/>
              </a:rPr>
              <a:t>NFPA XX JPR</a:t>
            </a:r>
          </a:p>
          <a:p>
            <a:pPr lvl="1">
              <a:lnSpc>
                <a:spcPct val="90000"/>
              </a:lnSpc>
              <a:defRPr/>
            </a:pPr>
            <a:r>
              <a:rPr lang="en-US" sz="2900" dirty="0" smtClean="0">
                <a:effectLst>
                  <a:outerShdw blurRad="38100" dist="38100" dir="2700000" algn="tl">
                    <a:srgbClr val="DDDDDD"/>
                  </a:outerShdw>
                </a:effectLst>
                <a:latin typeface="Arial Black" charset="0"/>
              </a:rPr>
              <a:t>Performance Objective</a:t>
            </a:r>
          </a:p>
          <a:p>
            <a:pPr lvl="1">
              <a:lnSpc>
                <a:spcPct val="90000"/>
              </a:lnSpc>
              <a:defRPr/>
            </a:pPr>
            <a:r>
              <a:rPr lang="en-US" sz="2900" dirty="0" smtClean="0">
                <a:effectLst>
                  <a:outerShdw blurRad="38100" dist="38100" dir="2700000" algn="tl">
                    <a:srgbClr val="DDDDDD"/>
                  </a:outerShdw>
                </a:effectLst>
                <a:latin typeface="Arial Black" charset="0"/>
              </a:rPr>
              <a:t>Performance Evaluation</a:t>
            </a:r>
          </a:p>
          <a:p>
            <a:pPr lvl="1">
              <a:lnSpc>
                <a:spcPct val="90000"/>
              </a:lnSpc>
              <a:defRPr/>
            </a:pPr>
            <a:r>
              <a:rPr lang="en-US" sz="2900" dirty="0" smtClean="0">
                <a:effectLst>
                  <a:outerShdw blurRad="38100" dist="38100" dir="2700000" algn="tl">
                    <a:srgbClr val="DDDDDD"/>
                  </a:outerShdw>
                </a:effectLst>
                <a:latin typeface="Arial Black" charset="0"/>
              </a:rPr>
              <a:t>Instructor</a:t>
            </a:r>
            <a:r>
              <a:rPr lang="ja-JP" altLang="en-US" sz="2900" dirty="0" smtClean="0">
                <a:effectLst>
                  <a:outerShdw blurRad="38100" dist="38100" dir="2700000" algn="tl">
                    <a:srgbClr val="DDDDDD"/>
                  </a:outerShdw>
                </a:effectLst>
                <a:latin typeface="Arial"/>
              </a:rPr>
              <a:t>’</a:t>
            </a:r>
            <a:r>
              <a:rPr lang="en-US" sz="2900" dirty="0" smtClean="0">
                <a:effectLst>
                  <a:outerShdw blurRad="38100" dist="38100" dir="2700000" algn="tl">
                    <a:srgbClr val="DDDDDD"/>
                  </a:outerShdw>
                </a:effectLst>
                <a:latin typeface="Arial Black" charset="0"/>
              </a:rPr>
              <a:t>s Statement</a:t>
            </a:r>
          </a:p>
          <a:p>
            <a:pPr lvl="1">
              <a:lnSpc>
                <a:spcPct val="90000"/>
              </a:lnSpc>
              <a:defRPr/>
            </a:pPr>
            <a:r>
              <a:rPr lang="en-US" sz="2900" dirty="0" smtClean="0">
                <a:effectLst>
                  <a:outerShdw blurRad="38100" dist="38100" dir="2700000" algn="tl">
                    <a:srgbClr val="DDDDDD"/>
                  </a:outerShdw>
                </a:effectLst>
                <a:latin typeface="Arial Black" charset="0"/>
              </a:rPr>
              <a:t>Scoring</a:t>
            </a:r>
          </a:p>
          <a:p>
            <a:pPr lvl="1">
              <a:lnSpc>
                <a:spcPct val="90000"/>
              </a:lnSpc>
              <a:defRPr/>
            </a:pPr>
            <a:r>
              <a:rPr lang="en-US" sz="2900" dirty="0" smtClean="0">
                <a:effectLst>
                  <a:outerShdw blurRad="38100" dist="38100" dir="2700000" algn="tl">
                    <a:srgbClr val="DDDDDD"/>
                  </a:outerShdw>
                </a:effectLst>
                <a:latin typeface="Arial Black" charset="0"/>
              </a:rPr>
              <a:t>Points</a:t>
            </a:r>
          </a:p>
          <a:p>
            <a:pPr>
              <a:defRPr/>
            </a:pPr>
            <a:endParaRPr lang="en-US" sz="3000" dirty="0" smtClean="0">
              <a:effectLst>
                <a:outerShdw blurRad="38100" dist="38100" dir="2700000" algn="tl">
                  <a:srgbClr val="DDDDDD"/>
                </a:outerShdw>
              </a:effectLst>
              <a:latin typeface="Arial Black" charset="0"/>
              <a:cs typeface="+mn-cs"/>
            </a:endParaRPr>
          </a:p>
          <a:p>
            <a:pPr lvl="1">
              <a:defRPr/>
            </a:pPr>
            <a:endParaRPr lang="en-US" sz="3000" dirty="0" smtClean="0">
              <a:effectLst>
                <a:outerShdw blurRad="38100" dist="38100" dir="2700000" algn="tl">
                  <a:srgbClr val="DDDDDD"/>
                </a:outerShdw>
              </a:effectLst>
              <a:latin typeface="Arial Black"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body" idx="1"/>
          </p:nvPr>
        </p:nvSpPr>
        <p:spPr>
          <a:xfrm>
            <a:off x="1219200" y="990600"/>
            <a:ext cx="4572000" cy="4114800"/>
          </a:xfrm>
        </p:spPr>
        <p:txBody>
          <a:bodyPr/>
          <a:lstStyle/>
          <a:p>
            <a:pPr>
              <a:defRPr/>
            </a:pPr>
            <a:r>
              <a:rPr lang="en-US" sz="3400" dirty="0" smtClean="0">
                <a:effectLst>
                  <a:outerShdw blurRad="38100" dist="38100" dir="2700000" algn="tl">
                    <a:srgbClr val="DDDDDD"/>
                  </a:outerShdw>
                </a:effectLst>
                <a:latin typeface="Arial Black" charset="0"/>
                <a:cs typeface="+mn-cs"/>
              </a:rPr>
              <a:t>Practical Skills</a:t>
            </a:r>
          </a:p>
          <a:p>
            <a:pPr lvl="1">
              <a:defRPr/>
            </a:pPr>
            <a:r>
              <a:rPr lang="en-US" sz="2800" dirty="0" smtClean="0">
                <a:effectLst>
                  <a:outerShdw blurRad="38100" dist="38100" dir="2700000" algn="tl">
                    <a:srgbClr val="DDDDDD"/>
                  </a:outerShdw>
                </a:effectLst>
                <a:latin typeface="Arial Black" charset="0"/>
              </a:rPr>
              <a:t>Practical #</a:t>
            </a:r>
          </a:p>
          <a:p>
            <a:pPr lvl="1">
              <a:defRPr/>
            </a:pPr>
            <a:r>
              <a:rPr lang="en-US" sz="2800" dirty="0" smtClean="0">
                <a:effectLst>
                  <a:outerShdw blurRad="38100" dist="38100" dir="2700000" algn="tl">
                    <a:srgbClr val="DDDDDD"/>
                  </a:outerShdw>
                </a:effectLst>
                <a:latin typeface="Arial Black" charset="0"/>
              </a:rPr>
              <a:t>NFPA XX JPR</a:t>
            </a:r>
          </a:p>
          <a:p>
            <a:pPr lvl="1">
              <a:defRPr/>
            </a:pPr>
            <a:r>
              <a:rPr lang="en-US" sz="2800" dirty="0" smtClean="0">
                <a:effectLst>
                  <a:outerShdw blurRad="38100" dist="38100" dir="2700000" algn="tl">
                    <a:srgbClr val="DDDDDD"/>
                  </a:outerShdw>
                </a:effectLst>
                <a:latin typeface="Arial Black" charset="0"/>
              </a:rPr>
              <a:t>References</a:t>
            </a:r>
          </a:p>
          <a:p>
            <a:pPr lvl="1">
              <a:defRPr/>
            </a:pPr>
            <a:r>
              <a:rPr lang="en-US" sz="2800" dirty="0" smtClean="0">
                <a:effectLst>
                  <a:outerShdw blurRad="38100" dist="38100" dir="2700000" algn="tl">
                    <a:srgbClr val="DDDDDD"/>
                  </a:outerShdw>
                </a:effectLst>
                <a:latin typeface="Arial Black" charset="0"/>
              </a:rPr>
              <a:t>Performance Objective</a:t>
            </a:r>
          </a:p>
          <a:p>
            <a:pPr lvl="1">
              <a:defRPr/>
            </a:pPr>
            <a:r>
              <a:rPr lang="en-US" sz="2800" dirty="0" smtClean="0">
                <a:effectLst>
                  <a:outerShdw blurRad="38100" dist="38100" dir="2700000" algn="tl">
                    <a:srgbClr val="DDDDDD"/>
                  </a:outerShdw>
                </a:effectLst>
                <a:latin typeface="Arial Black" charset="0"/>
              </a:rPr>
              <a:t>Performance Evaluation</a:t>
            </a:r>
            <a:endParaRPr lang="en-US" dirty="0" smtClean="0">
              <a:effectLst>
                <a:outerShdw blurRad="38100" dist="38100" dir="2700000" algn="tl">
                  <a:srgbClr val="DDDDDD"/>
                </a:outerShdw>
              </a:effectLst>
              <a:latin typeface="Arial Black" charset="0"/>
              <a:cs typeface="+mn-cs"/>
            </a:endParaRPr>
          </a:p>
          <a:p>
            <a:pPr lvl="1">
              <a:defRPr/>
            </a:pPr>
            <a:endParaRPr lang="en-US" dirty="0" smtClean="0">
              <a:effectLst>
                <a:outerShdw blurRad="38100" dist="38100" dir="2700000" algn="tl">
                  <a:srgbClr val="DDDDDD"/>
                </a:outerShdw>
              </a:effectLst>
              <a:latin typeface="Arial Black" charset="0"/>
            </a:endParaRPr>
          </a:p>
        </p:txBody>
      </p:sp>
      <p:grpSp>
        <p:nvGrpSpPr>
          <p:cNvPr id="50179" name="Group 10"/>
          <p:cNvGrpSpPr>
            <a:grpSpLocks/>
          </p:cNvGrpSpPr>
          <p:nvPr/>
        </p:nvGrpSpPr>
        <p:grpSpPr bwMode="auto">
          <a:xfrm>
            <a:off x="4927600" y="533399"/>
            <a:ext cx="4216400" cy="5943601"/>
            <a:chOff x="3024" y="96"/>
            <a:chExt cx="2592" cy="3792"/>
          </a:xfrm>
        </p:grpSpPr>
        <p:sp>
          <p:nvSpPr>
            <p:cNvPr id="38921" name="Rectangle 9"/>
            <p:cNvSpPr>
              <a:spLocks noChangeArrowheads="1"/>
            </p:cNvSpPr>
            <p:nvPr/>
          </p:nvSpPr>
          <p:spPr bwMode="auto">
            <a:xfrm>
              <a:off x="3072" y="96"/>
              <a:ext cx="2544" cy="3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0187" name="Group 8"/>
            <p:cNvGrpSpPr>
              <a:grpSpLocks/>
            </p:cNvGrpSpPr>
            <p:nvPr/>
          </p:nvGrpSpPr>
          <p:grpSpPr bwMode="auto">
            <a:xfrm>
              <a:off x="3024" y="162"/>
              <a:ext cx="2592" cy="3726"/>
              <a:chOff x="3072" y="48"/>
              <a:chExt cx="2592" cy="3726"/>
            </a:xfrm>
          </p:grpSpPr>
          <p:sp>
            <p:nvSpPr>
              <p:cNvPr id="38917" name="Text Box 5"/>
              <p:cNvSpPr txBox="1">
                <a:spLocks noChangeArrowheads="1"/>
              </p:cNvSpPr>
              <p:nvPr/>
            </p:nvSpPr>
            <p:spPr bwMode="auto">
              <a:xfrm>
                <a:off x="3168" y="110"/>
                <a:ext cx="2448" cy="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10000"/>
                    </a:solidFill>
                    <a:latin typeface="Arial" charset="0"/>
                    <a:cs typeface="+mn-cs"/>
                  </a:rPr>
                  <a:t>FIREFIGHTER LEVEL I, PRACTICAL SKILLS</a:t>
                </a:r>
              </a:p>
              <a:p>
                <a:pPr>
                  <a:defRPr/>
                </a:pPr>
                <a:r>
                  <a:rPr lang="en-US" sz="1200" b="1" dirty="0">
                    <a:solidFill>
                      <a:srgbClr val="010000"/>
                    </a:solidFill>
                    <a:latin typeface="Arial" charset="0"/>
                    <a:cs typeface="+mn-cs"/>
                  </a:rPr>
                  <a:t>FIREFIGHTER ORIENTATION AND SAFETY</a:t>
                </a:r>
              </a:p>
              <a:p>
                <a:pPr>
                  <a:defRPr/>
                </a:pPr>
                <a:endParaRPr lang="en-US" sz="1200" b="1" dirty="0">
                  <a:solidFill>
                    <a:srgbClr val="010000"/>
                  </a:solidFill>
                  <a:latin typeface="Arial" charset="0"/>
                  <a:cs typeface="+mn-cs"/>
                </a:endParaRPr>
              </a:p>
              <a:p>
                <a:pPr>
                  <a:defRPr/>
                </a:pPr>
                <a:r>
                  <a:rPr lang="en-US" sz="1200" b="1" dirty="0">
                    <a:solidFill>
                      <a:srgbClr val="010000"/>
                    </a:solidFill>
                    <a:latin typeface="Arial" charset="0"/>
                    <a:cs typeface="+mn-cs"/>
                  </a:rPr>
                  <a:t>2 OF 6: Escaping When Trapped</a:t>
                </a:r>
              </a:p>
              <a:p>
                <a:pPr>
                  <a:defRPr/>
                </a:pPr>
                <a:endParaRPr lang="en-US" sz="1200" b="1" dirty="0">
                  <a:solidFill>
                    <a:srgbClr val="010000"/>
                  </a:solidFill>
                  <a:latin typeface="Arial" charset="0"/>
                  <a:cs typeface="+mn-cs"/>
                </a:endParaRPr>
              </a:p>
              <a:p>
                <a:pPr algn="l">
                  <a:defRPr/>
                </a:pPr>
                <a:r>
                  <a:rPr lang="en-US" sz="1200" b="1" dirty="0">
                    <a:solidFill>
                      <a:srgbClr val="010000"/>
                    </a:solidFill>
                    <a:latin typeface="Arial" charset="0"/>
                    <a:cs typeface="+mn-cs"/>
                  </a:rPr>
                  <a:t>NFPA 1001, 3-3.1(b), 3-3.4(a)</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Reference: </a:t>
                </a:r>
                <a:r>
                  <a:rPr lang="en-US" sz="1200" dirty="0">
                    <a:solidFill>
                      <a:srgbClr val="010000"/>
                    </a:solidFill>
                    <a:latin typeface="Arial" charset="0"/>
                    <a:cs typeface="+mn-cs"/>
                  </a:rPr>
                  <a:t>IFSTA</a:t>
                </a:r>
                <a:r>
                  <a:rPr lang="en-US" sz="1200" b="1" dirty="0">
                    <a:solidFill>
                      <a:srgbClr val="010000"/>
                    </a:solidFill>
                    <a:latin typeface="Arial" charset="0"/>
                    <a:cs typeface="+mn-cs"/>
                  </a:rPr>
                  <a:t> </a:t>
                </a:r>
                <a:r>
                  <a:rPr lang="en-US" sz="1200" dirty="0">
                    <a:solidFill>
                      <a:srgbClr val="010000"/>
                    </a:solidFill>
                    <a:latin typeface="Arial" charset="0"/>
                    <a:cs typeface="+mn-cs"/>
                  </a:rPr>
                  <a:t>Essentials of Firefighting, 4th. edition.</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Performance Objective: </a:t>
                </a:r>
                <a:r>
                  <a:rPr lang="en-US" sz="1200" dirty="0">
                    <a:solidFill>
                      <a:srgbClr val="010000"/>
                    </a:solidFill>
                    <a:latin typeface="Arial" charset="0"/>
                    <a:cs typeface="+mn-cs"/>
                  </a:rPr>
                  <a:t>The candidate, given a portable radio, full protective clothing, a charged hose line, and no assistance, shall find their way out of a room that is a minimum of 400 sq. ft. while their S.C.B.A mask is darkened over (no vision).  Maximum room size is 2500 sq. ft.  This skill should be completed within designated times.</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Performance Evaluation: </a:t>
                </a:r>
                <a:r>
                  <a:rPr lang="en-US" sz="1200" dirty="0">
                    <a:solidFill>
                      <a:srgbClr val="010000"/>
                    </a:solidFill>
                    <a:latin typeface="Arial" charset="0"/>
                    <a:cs typeface="+mn-cs"/>
                  </a:rPr>
                  <a:t>The evaluator shall have the candidate wear full protective clothing with the S.C.B.A. mask taped over or darkened to eliminate vision.  The evaluator should place a charged hose line within the structure but should twist and turn the hose in loops or use multiple sections of hose.  Place the candidate in approximately the center of the room and attempt to disorient them.  Time shall begin when candidate is placed in the room and ends when they leave the room.  Make radio transmission or simulation available.</a:t>
                </a:r>
              </a:p>
              <a:p>
                <a:pPr algn="l">
                  <a:defRPr/>
                </a:pPr>
                <a:endParaRPr lang="en-US" sz="1200" dirty="0">
                  <a:solidFill>
                    <a:srgbClr val="010000"/>
                  </a:solidFill>
                  <a:latin typeface="Arial" charset="0"/>
                  <a:cs typeface="+mn-cs"/>
                </a:endParaRPr>
              </a:p>
              <a:p>
                <a:pPr>
                  <a:defRPr/>
                </a:pPr>
                <a:endParaRPr lang="en-US" sz="1200" b="1" dirty="0">
                  <a:solidFill>
                    <a:srgbClr val="010000"/>
                  </a:solidFill>
                  <a:latin typeface="Arial" charset="0"/>
                  <a:cs typeface="+mn-cs"/>
                </a:endParaRPr>
              </a:p>
            </p:txBody>
          </p:sp>
          <p:sp>
            <p:nvSpPr>
              <p:cNvPr id="38918" name="Rectangle 6"/>
              <p:cNvSpPr>
                <a:spLocks noChangeArrowheads="1"/>
              </p:cNvSpPr>
              <p:nvPr/>
            </p:nvSpPr>
            <p:spPr bwMode="auto">
              <a:xfrm>
                <a:off x="3072" y="48"/>
                <a:ext cx="2592" cy="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6" name="Rectangle 9"/>
          <p:cNvSpPr>
            <a:spLocks noGrp="1" noChangeArrowheads="1"/>
          </p:cNvSpPr>
          <p:nvPr>
            <p:ph type="title"/>
          </p:nvPr>
        </p:nvSpPr>
        <p:spPr>
          <a:xfrm>
            <a:off x="0" y="0"/>
            <a:ext cx="4953000" cy="838200"/>
          </a:xfrm>
        </p:spPr>
        <p:txBody>
          <a:bodyPr/>
          <a:lstStyle/>
          <a:p>
            <a:pPr algn="ctr">
              <a:defRPr/>
            </a:pPr>
            <a:r>
              <a:rPr lang="en-US" dirty="0" err="1" smtClean="0">
                <a:cs typeface="+mj-cs"/>
              </a:rPr>
              <a:t>Practicals</a:t>
            </a:r>
            <a:endParaRPr lang="en-US" dirty="0" smtClean="0">
              <a:cs typeface="+mj-cs"/>
            </a:endParaRPr>
          </a:p>
        </p:txBody>
      </p:sp>
      <p:sp>
        <p:nvSpPr>
          <p:cNvPr id="17" name="Line 12"/>
          <p:cNvSpPr>
            <a:spLocks noChangeShapeType="1"/>
          </p:cNvSpPr>
          <p:nvPr/>
        </p:nvSpPr>
        <p:spPr bwMode="auto">
          <a:xfrm flipV="1">
            <a:off x="3962399" y="1524000"/>
            <a:ext cx="1033463" cy="3810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Line 12"/>
          <p:cNvSpPr>
            <a:spLocks noChangeShapeType="1"/>
          </p:cNvSpPr>
          <p:nvPr/>
        </p:nvSpPr>
        <p:spPr bwMode="auto">
          <a:xfrm flipV="1">
            <a:off x="4394468" y="1904999"/>
            <a:ext cx="558534" cy="267502"/>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26" name="Elbow Connector 25"/>
          <p:cNvCxnSpPr/>
          <p:nvPr/>
        </p:nvCxnSpPr>
        <p:spPr bwMode="auto">
          <a:xfrm flipV="1">
            <a:off x="3962400" y="2895600"/>
            <a:ext cx="1066800" cy="830263"/>
          </a:xfrm>
          <a:prstGeom prst="bentConnector3">
            <a:avLst>
              <a:gd name="adj1" fmla="val 76984"/>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Elbow Connector 31"/>
          <p:cNvCxnSpPr/>
          <p:nvPr/>
        </p:nvCxnSpPr>
        <p:spPr bwMode="auto">
          <a:xfrm flipV="1">
            <a:off x="3962400" y="4191001"/>
            <a:ext cx="1023937" cy="533399"/>
          </a:xfrm>
          <a:prstGeom prst="bentConnector3">
            <a:avLst>
              <a:gd name="adj1" fmla="val 50000"/>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Line 12"/>
          <p:cNvSpPr>
            <a:spLocks noChangeShapeType="1"/>
          </p:cNvSpPr>
          <p:nvPr/>
        </p:nvSpPr>
        <p:spPr bwMode="auto">
          <a:xfrm flipV="1">
            <a:off x="4267200" y="2438400"/>
            <a:ext cx="685800" cy="457200"/>
          </a:xfrm>
          <a:prstGeom prst="line">
            <a:avLst/>
          </a:prstGeom>
          <a:noFill/>
          <a:ln w="38100">
            <a:solidFill>
              <a:srgbClr val="FD15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1219200" y="990600"/>
            <a:ext cx="4572000" cy="4114800"/>
          </a:xfrm>
        </p:spPr>
        <p:txBody>
          <a:bodyPr/>
          <a:lstStyle/>
          <a:p>
            <a:pPr>
              <a:defRPr/>
            </a:pPr>
            <a:r>
              <a:rPr lang="en-US" sz="3800" dirty="0" smtClean="0">
                <a:effectLst>
                  <a:outerShdw blurRad="38100" dist="38100" dir="2700000" algn="tl">
                    <a:srgbClr val="DDDDDD"/>
                  </a:outerShdw>
                </a:effectLst>
                <a:latin typeface="Arial Black" charset="0"/>
                <a:cs typeface="+mn-cs"/>
              </a:rPr>
              <a:t>Practical Skills</a:t>
            </a:r>
            <a:endParaRPr lang="en-US"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Practical #</a:t>
            </a:r>
          </a:p>
          <a:p>
            <a:pPr lvl="1">
              <a:defRPr/>
            </a:pPr>
            <a:r>
              <a:rPr lang="en-US" sz="3200" dirty="0" smtClean="0">
                <a:effectLst>
                  <a:outerShdw blurRad="38100" dist="38100" dir="2700000" algn="tl">
                    <a:srgbClr val="DDDDDD"/>
                  </a:outerShdw>
                </a:effectLst>
                <a:latin typeface="Arial Black" charset="0"/>
              </a:rPr>
              <a:t>NFPA XX JPR</a:t>
            </a:r>
          </a:p>
          <a:p>
            <a:pPr lvl="1">
              <a:defRPr/>
            </a:pPr>
            <a:r>
              <a:rPr lang="en-US" sz="3200" dirty="0" smtClean="0">
                <a:effectLst>
                  <a:outerShdw blurRad="38100" dist="38100" dir="2700000" algn="tl">
                    <a:srgbClr val="DDDDDD"/>
                  </a:outerShdw>
                </a:effectLst>
                <a:latin typeface="Arial Black" charset="0"/>
              </a:rPr>
              <a:t>References</a:t>
            </a:r>
          </a:p>
          <a:p>
            <a:pPr lvl="1">
              <a:defRPr/>
            </a:pPr>
            <a:r>
              <a:rPr lang="en-US" sz="3200" dirty="0" smtClean="0">
                <a:effectLst>
                  <a:outerShdw blurRad="38100" dist="38100" dir="2700000" algn="tl">
                    <a:srgbClr val="DDDDDD"/>
                  </a:outerShdw>
                </a:effectLst>
                <a:latin typeface="Arial Black" charset="0"/>
              </a:rPr>
              <a:t>Performance Objective</a:t>
            </a:r>
          </a:p>
          <a:p>
            <a:pPr lvl="1">
              <a:defRPr/>
            </a:pPr>
            <a:r>
              <a:rPr lang="en-US" sz="3200" dirty="0" smtClean="0">
                <a:effectLst>
                  <a:outerShdw blurRad="38100" dist="38100" dir="2700000" algn="tl">
                    <a:srgbClr val="DDDDDD"/>
                  </a:outerShdw>
                </a:effectLst>
                <a:latin typeface="Arial Black" charset="0"/>
              </a:rPr>
              <a:t>Performance Evaluation</a:t>
            </a:r>
          </a:p>
          <a:p>
            <a:pPr>
              <a:defRPr/>
            </a:pPr>
            <a:endParaRPr lang="en-US" dirty="0" smtClean="0">
              <a:effectLst>
                <a:outerShdw blurRad="38100" dist="38100" dir="2700000" algn="tl">
                  <a:srgbClr val="DDDDDD"/>
                </a:outerShdw>
              </a:effectLst>
              <a:latin typeface="Arial Black" charset="0"/>
              <a:cs typeface="+mn-cs"/>
            </a:endParaRPr>
          </a:p>
          <a:p>
            <a:pPr lvl="1">
              <a:defRPr/>
            </a:pPr>
            <a:endParaRPr lang="en-US" dirty="0" smtClean="0">
              <a:effectLst>
                <a:outerShdw blurRad="38100" dist="38100" dir="2700000" algn="tl">
                  <a:srgbClr val="DDDDDD"/>
                </a:outerShdw>
              </a:effectLst>
              <a:latin typeface="Arial Black" charset="0"/>
            </a:endParaRPr>
          </a:p>
        </p:txBody>
      </p:sp>
      <p:sp>
        <p:nvSpPr>
          <p:cNvPr id="92165" name="Line 5"/>
          <p:cNvSpPr>
            <a:spLocks noChangeShapeType="1"/>
          </p:cNvSpPr>
          <p:nvPr/>
        </p:nvSpPr>
        <p:spPr bwMode="auto">
          <a:xfrm>
            <a:off x="1828800" y="3962400"/>
            <a:ext cx="5791200" cy="0"/>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2166" name="Text Box 6"/>
          <p:cNvSpPr txBox="1">
            <a:spLocks noChangeArrowheads="1"/>
          </p:cNvSpPr>
          <p:nvPr/>
        </p:nvSpPr>
        <p:spPr bwMode="auto">
          <a:xfrm>
            <a:off x="4800600" y="3541713"/>
            <a:ext cx="4495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b="1" dirty="0">
                <a:solidFill>
                  <a:srgbClr val="010000"/>
                </a:solidFill>
                <a:latin typeface="Arial" charset="0"/>
                <a:cs typeface="+mn-cs"/>
              </a:rPr>
              <a:t>The Performance Objective</a:t>
            </a:r>
          </a:p>
          <a:p>
            <a:pPr algn="l">
              <a:defRPr/>
            </a:pPr>
            <a:r>
              <a:rPr lang="en-US" b="1" dirty="0">
                <a:solidFill>
                  <a:srgbClr val="010000"/>
                </a:solidFill>
                <a:latin typeface="Arial" charset="0"/>
                <a:cs typeface="+mn-cs"/>
              </a:rPr>
              <a:t>outlines a skill with a task,</a:t>
            </a:r>
          </a:p>
          <a:p>
            <a:pPr algn="l">
              <a:defRPr/>
            </a:pPr>
            <a:r>
              <a:rPr lang="en-US" b="1" dirty="0">
                <a:solidFill>
                  <a:srgbClr val="010000"/>
                </a:solidFill>
                <a:latin typeface="Arial" charset="0"/>
                <a:cs typeface="+mn-cs"/>
              </a:rPr>
              <a:t>materials, and outcome that</a:t>
            </a:r>
          </a:p>
          <a:p>
            <a:pPr algn="l">
              <a:defRPr/>
            </a:pPr>
            <a:r>
              <a:rPr lang="en-US" b="1" dirty="0">
                <a:solidFill>
                  <a:srgbClr val="010000"/>
                </a:solidFill>
                <a:latin typeface="Arial" charset="0"/>
                <a:cs typeface="+mn-cs"/>
              </a:rPr>
              <a:t>the candidate should accomplish to demonstrate competency.</a:t>
            </a:r>
          </a:p>
        </p:txBody>
      </p:sp>
      <p:sp>
        <p:nvSpPr>
          <p:cNvPr id="10"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1219200" y="990600"/>
            <a:ext cx="4572000" cy="4114800"/>
          </a:xfrm>
        </p:spPr>
        <p:txBody>
          <a:bodyPr/>
          <a:lstStyle/>
          <a:p>
            <a:pPr>
              <a:defRPr/>
            </a:pPr>
            <a:r>
              <a:rPr lang="en-US" sz="3800" dirty="0" smtClean="0">
                <a:effectLst>
                  <a:outerShdw blurRad="38100" dist="38100" dir="2700000" algn="tl">
                    <a:srgbClr val="DDDDDD"/>
                  </a:outerShdw>
                </a:effectLst>
                <a:latin typeface="Arial Black" charset="0"/>
                <a:cs typeface="+mn-cs"/>
              </a:rPr>
              <a:t>Practical Skills</a:t>
            </a:r>
            <a:endParaRPr lang="en-US"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Practical #</a:t>
            </a:r>
          </a:p>
          <a:p>
            <a:pPr lvl="1">
              <a:defRPr/>
            </a:pPr>
            <a:r>
              <a:rPr lang="en-US" sz="3200" dirty="0" smtClean="0">
                <a:effectLst>
                  <a:outerShdw blurRad="38100" dist="38100" dir="2700000" algn="tl">
                    <a:srgbClr val="DDDDDD"/>
                  </a:outerShdw>
                </a:effectLst>
                <a:latin typeface="Arial Black" charset="0"/>
              </a:rPr>
              <a:t>NFPA XX JPR</a:t>
            </a:r>
          </a:p>
          <a:p>
            <a:pPr lvl="1">
              <a:defRPr/>
            </a:pPr>
            <a:r>
              <a:rPr lang="en-US" sz="3200" dirty="0" smtClean="0">
                <a:effectLst>
                  <a:outerShdw blurRad="38100" dist="38100" dir="2700000" algn="tl">
                    <a:srgbClr val="DDDDDD"/>
                  </a:outerShdw>
                </a:effectLst>
                <a:latin typeface="Arial Black" charset="0"/>
              </a:rPr>
              <a:t>References</a:t>
            </a:r>
          </a:p>
          <a:p>
            <a:pPr lvl="1">
              <a:defRPr/>
            </a:pPr>
            <a:r>
              <a:rPr lang="en-US" sz="3200" dirty="0" smtClean="0">
                <a:effectLst>
                  <a:outerShdw blurRad="38100" dist="38100" dir="2700000" algn="tl">
                    <a:srgbClr val="DDDDDD"/>
                  </a:outerShdw>
                </a:effectLst>
                <a:latin typeface="Arial Black" charset="0"/>
              </a:rPr>
              <a:t>Performance Objective</a:t>
            </a:r>
          </a:p>
          <a:p>
            <a:pPr lvl="1">
              <a:defRPr/>
            </a:pPr>
            <a:r>
              <a:rPr lang="en-US" sz="3200" dirty="0" smtClean="0">
                <a:effectLst>
                  <a:outerShdw blurRad="38100" dist="38100" dir="2700000" algn="tl">
                    <a:srgbClr val="DDDDDD"/>
                  </a:outerShdw>
                </a:effectLst>
                <a:latin typeface="Arial Black" charset="0"/>
              </a:rPr>
              <a:t>Performance Evaluation</a:t>
            </a:r>
          </a:p>
          <a:p>
            <a:pPr>
              <a:defRPr/>
            </a:pPr>
            <a:endParaRPr lang="en-US" dirty="0" smtClean="0">
              <a:effectLst>
                <a:outerShdw blurRad="38100" dist="38100" dir="2700000" algn="tl">
                  <a:srgbClr val="DDDDDD"/>
                </a:outerShdw>
              </a:effectLst>
              <a:latin typeface="Arial Black" charset="0"/>
              <a:cs typeface="+mn-cs"/>
            </a:endParaRPr>
          </a:p>
          <a:p>
            <a:pPr lvl="1">
              <a:defRPr/>
            </a:pPr>
            <a:endParaRPr lang="en-US" dirty="0" smtClean="0">
              <a:effectLst>
                <a:outerShdw blurRad="38100" dist="38100" dir="2700000" algn="tl">
                  <a:srgbClr val="DDDDDD"/>
                </a:outerShdw>
              </a:effectLst>
              <a:latin typeface="Arial Black" charset="0"/>
            </a:endParaRPr>
          </a:p>
        </p:txBody>
      </p:sp>
      <p:sp>
        <p:nvSpPr>
          <p:cNvPr id="87055" name="Line 15"/>
          <p:cNvSpPr>
            <a:spLocks noChangeShapeType="1"/>
          </p:cNvSpPr>
          <p:nvPr/>
        </p:nvSpPr>
        <p:spPr bwMode="auto">
          <a:xfrm>
            <a:off x="1752600" y="5029200"/>
            <a:ext cx="5943600" cy="33338"/>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056" name="Text Box 16"/>
          <p:cNvSpPr txBox="1">
            <a:spLocks noChangeArrowheads="1"/>
          </p:cNvSpPr>
          <p:nvPr/>
        </p:nvSpPr>
        <p:spPr bwMode="auto">
          <a:xfrm>
            <a:off x="5410200" y="1325448"/>
            <a:ext cx="3733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Performance Evaluation</a:t>
            </a:r>
          </a:p>
          <a:p>
            <a:pPr algn="l">
              <a:defRPr/>
            </a:pPr>
            <a:r>
              <a:rPr lang="en-US" b="1" dirty="0">
                <a:solidFill>
                  <a:srgbClr val="010000"/>
                </a:solidFill>
                <a:latin typeface="Arial" charset="0"/>
                <a:cs typeface="+mn-cs"/>
              </a:rPr>
              <a:t>identifies to the Evaluator the   environment that the candidate should be placed in to successfully complete the skill.  The Performance Evaluation standardizes the way each candidate should be scored. </a:t>
            </a:r>
          </a:p>
        </p:txBody>
      </p:sp>
      <p:sp>
        <p:nvSpPr>
          <p:cNvPr id="10"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JPR </a:t>
            </a:r>
            <a:r>
              <a:rPr lang="en-US" sz="4400" dirty="0"/>
              <a:t>Format </a:t>
            </a:r>
            <a:endParaRPr lang="en-US" sz="4400" dirty="0" smtClean="0">
              <a:ea typeface="+mj-ea"/>
              <a:cs typeface="+mj-cs"/>
            </a:endParaRPr>
          </a:p>
        </p:txBody>
      </p:sp>
      <p:sp>
        <p:nvSpPr>
          <p:cNvPr id="3" name="Content Placeholder 2"/>
          <p:cNvSpPr>
            <a:spLocks noGrp="1"/>
          </p:cNvSpPr>
          <p:nvPr>
            <p:ph idx="1"/>
          </p:nvPr>
        </p:nvSpPr>
        <p:spPr/>
        <p:txBody>
          <a:bodyPr/>
          <a:lstStyle/>
          <a:p>
            <a:pPr>
              <a:defRPr/>
            </a:pPr>
            <a:r>
              <a:rPr lang="en-US" sz="3000" dirty="0"/>
              <a:t>Pro </a:t>
            </a:r>
            <a:r>
              <a:rPr lang="en-US" sz="3000" dirty="0" err="1"/>
              <a:t>Qual</a:t>
            </a:r>
            <a:r>
              <a:rPr lang="en-US" sz="3000" dirty="0"/>
              <a:t> Standards for a </a:t>
            </a:r>
            <a:r>
              <a:rPr lang="en-US" sz="3000" dirty="0" smtClean="0"/>
              <a:t>specific </a:t>
            </a:r>
            <a:r>
              <a:rPr lang="en-US" sz="3000" dirty="0"/>
              <a:t>job are organized by </a:t>
            </a:r>
            <a:r>
              <a:rPr lang="en-US" sz="3000" dirty="0" smtClean="0"/>
              <a:t>major </a:t>
            </a:r>
            <a:r>
              <a:rPr lang="en-US" sz="3000" dirty="0"/>
              <a:t>areas of responsibility </a:t>
            </a:r>
            <a:r>
              <a:rPr lang="en-US" sz="3000" dirty="0" smtClean="0"/>
              <a:t> </a:t>
            </a:r>
            <a:r>
              <a:rPr lang="en-US" sz="3000" dirty="0"/>
              <a:t>defined as Duties.</a:t>
            </a:r>
            <a:endParaRPr lang="en-US" dirty="0"/>
          </a:p>
          <a:p>
            <a:pPr marL="0" lvl="1">
              <a:defRPr/>
            </a:pPr>
            <a:r>
              <a:rPr lang="en-US" sz="2000" dirty="0" smtClean="0"/>
              <a:t>For </a:t>
            </a:r>
            <a:r>
              <a:rPr lang="en-US" sz="2000" dirty="0"/>
              <a:t>example, the </a:t>
            </a:r>
            <a:r>
              <a:rPr lang="en-US" sz="2000" dirty="0" smtClean="0"/>
              <a:t>firefighter’s </a:t>
            </a:r>
            <a:r>
              <a:rPr lang="en-US" sz="2000" dirty="0"/>
              <a:t>duties may include fire </a:t>
            </a:r>
            <a:r>
              <a:rPr lang="en-US" sz="2000" dirty="0" smtClean="0"/>
              <a:t>suppression</a:t>
            </a:r>
            <a:r>
              <a:rPr lang="en-US" sz="2000" dirty="0"/>
              <a:t>, rescue, and water supply; and the </a:t>
            </a:r>
            <a:r>
              <a:rPr lang="en-US" sz="2000" dirty="0" smtClean="0"/>
              <a:t>Public </a:t>
            </a:r>
            <a:r>
              <a:rPr lang="en-US" sz="2000" dirty="0"/>
              <a:t>Fire Educator’s duties include education, </a:t>
            </a:r>
            <a:r>
              <a:rPr lang="en-US" sz="2000" dirty="0" smtClean="0"/>
              <a:t>planning and </a:t>
            </a:r>
            <a:r>
              <a:rPr lang="en-US" sz="2000" dirty="0"/>
              <a:t>development, and administration</a:t>
            </a:r>
            <a:r>
              <a:rPr lang="en-US" sz="2000" dirty="0" smtClean="0"/>
              <a:t>.</a:t>
            </a:r>
          </a:p>
          <a:p>
            <a:pPr>
              <a:defRPr/>
            </a:pPr>
            <a:r>
              <a:rPr lang="en-US" sz="3200" b="1" dirty="0">
                <a:latin typeface="Arial" charset="0"/>
              </a:rPr>
              <a:t>Duties are the major functional </a:t>
            </a:r>
          </a:p>
          <a:p>
            <a:pPr>
              <a:defRPr/>
            </a:pPr>
            <a:r>
              <a:rPr lang="en-US" sz="3200" b="1" dirty="0">
                <a:latin typeface="Arial" charset="0"/>
              </a:rPr>
              <a:t>	     areas of responsibility </a:t>
            </a:r>
          </a:p>
          <a:p>
            <a:pPr>
              <a:defRPr/>
            </a:pPr>
            <a:r>
              <a:rPr lang="en-US" sz="3200" b="1" dirty="0">
                <a:latin typeface="Arial" charset="0"/>
              </a:rPr>
              <a:t>		    within a job.</a:t>
            </a:r>
          </a:p>
          <a:p>
            <a:pPr lvl="1">
              <a:defRPr/>
            </a:pPr>
            <a:endParaRPr lang="en-US" dirty="0"/>
          </a:p>
        </p:txBody>
      </p:sp>
    </p:spTree>
    <p:extLst>
      <p:ext uri="{BB962C8B-B14F-4D97-AF65-F5344CB8AC3E}">
        <p14:creationId xmlns:p14="http://schemas.microsoft.com/office/powerpoint/2010/main" val="27835439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Rectangle 10"/>
          <p:cNvSpPr>
            <a:spLocks noChangeArrowheads="1"/>
          </p:cNvSpPr>
          <p:nvPr/>
        </p:nvSpPr>
        <p:spPr bwMode="auto">
          <a:xfrm>
            <a:off x="4572000" y="838200"/>
            <a:ext cx="4495800" cy="510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28" name="Rectangle 4"/>
          <p:cNvSpPr>
            <a:spLocks noChangeArrowheads="1"/>
          </p:cNvSpPr>
          <p:nvPr/>
        </p:nvSpPr>
        <p:spPr bwMode="auto">
          <a:xfrm>
            <a:off x="4572000" y="974344"/>
            <a:ext cx="4572000" cy="51706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1100" b="1" dirty="0">
                <a:solidFill>
                  <a:srgbClr val="010000"/>
                </a:solidFill>
                <a:latin typeface="Arial" charset="0"/>
                <a:cs typeface="+mn-cs"/>
              </a:rPr>
              <a:t>Instructor</a:t>
            </a:r>
            <a:r>
              <a:rPr lang="ja-JP" altLang="en-US" sz="1100" b="1" dirty="0">
                <a:solidFill>
                  <a:srgbClr val="010000"/>
                </a:solidFill>
                <a:latin typeface="Arial"/>
                <a:cs typeface="+mn-cs"/>
              </a:rPr>
              <a:t>’</a:t>
            </a:r>
            <a:r>
              <a:rPr lang="en-US" sz="1100" b="1" dirty="0">
                <a:solidFill>
                  <a:srgbClr val="010000"/>
                </a:solidFill>
                <a:latin typeface="Arial" charset="0"/>
                <a:cs typeface="+mn-cs"/>
              </a:rPr>
              <a:t>s Statement: </a:t>
            </a:r>
            <a:r>
              <a:rPr lang="en-US" sz="1100" dirty="0">
                <a:solidFill>
                  <a:srgbClr val="010000"/>
                </a:solidFill>
                <a:latin typeface="Arial" charset="0"/>
                <a:cs typeface="+mn-cs"/>
              </a:rPr>
              <a:t>The candidate shall correctly evacuate </a:t>
            </a:r>
          </a:p>
          <a:p>
            <a:pPr algn="l">
              <a:defRPr/>
            </a:pPr>
            <a:r>
              <a:rPr lang="en-US" sz="1100" dirty="0">
                <a:solidFill>
                  <a:srgbClr val="010000"/>
                </a:solidFill>
                <a:latin typeface="Arial" charset="0"/>
                <a:cs typeface="+mn-cs"/>
              </a:rPr>
              <a:t>a structure while wearing full personal protective equipment with </a:t>
            </a:r>
          </a:p>
          <a:p>
            <a:pPr algn="l">
              <a:defRPr/>
            </a:pPr>
            <a:r>
              <a:rPr lang="en-US" sz="1100" dirty="0">
                <a:solidFill>
                  <a:srgbClr val="010000"/>
                </a:solidFill>
                <a:latin typeface="Arial" charset="0"/>
                <a:cs typeface="+mn-cs"/>
              </a:rPr>
              <a:t>SCBA; a blacked out mask will be utilized to simulate heavy smoke </a:t>
            </a:r>
          </a:p>
          <a:p>
            <a:pPr algn="l">
              <a:defRPr/>
            </a:pPr>
            <a:r>
              <a:rPr lang="en-US" sz="1100" dirty="0">
                <a:solidFill>
                  <a:srgbClr val="010000"/>
                </a:solidFill>
                <a:latin typeface="Arial" charset="0"/>
                <a:cs typeface="+mn-cs"/>
              </a:rPr>
              <a:t>and darkness.</a:t>
            </a:r>
            <a:endParaRPr lang="en-US" sz="1100" b="1" dirty="0">
              <a:solidFill>
                <a:srgbClr val="010000"/>
              </a:solidFill>
              <a:latin typeface="Arial" charset="0"/>
              <a:cs typeface="+mn-cs"/>
            </a:endParaRPr>
          </a:p>
          <a:p>
            <a:pPr algn="l">
              <a:defRPr/>
            </a:pPr>
            <a:r>
              <a:rPr lang="en-US" sz="1100" b="1" dirty="0">
                <a:solidFill>
                  <a:srgbClr val="010000"/>
                </a:solidFill>
                <a:latin typeface="Arial" charset="0"/>
                <a:cs typeface="+mn-cs"/>
              </a:rPr>
              <a:t> </a:t>
            </a:r>
          </a:p>
          <a:p>
            <a:pPr algn="l">
              <a:defRPr/>
            </a:pPr>
            <a:r>
              <a:rPr lang="en-US" sz="1100" b="1" dirty="0">
                <a:solidFill>
                  <a:srgbClr val="010000"/>
                </a:solidFill>
                <a:latin typeface="Arial" charset="0"/>
                <a:cs typeface="+mn-cs"/>
              </a:rPr>
              <a:t>SCORING</a:t>
            </a:r>
          </a:p>
          <a:p>
            <a:pPr algn="l">
              <a:defRPr/>
            </a:pPr>
            <a:r>
              <a:rPr lang="en-US" sz="1100" dirty="0">
                <a:solidFill>
                  <a:srgbClr val="010000"/>
                </a:solidFill>
                <a:latin typeface="Arial" charset="0"/>
                <a:cs typeface="+mn-cs"/>
              </a:rPr>
              <a:t>If the candidate			     ADD</a:t>
            </a:r>
          </a:p>
          <a:p>
            <a:pPr algn="l">
              <a:defRPr/>
            </a:pPr>
            <a:r>
              <a:rPr lang="en-US" sz="1100" dirty="0">
                <a:solidFill>
                  <a:srgbClr val="010000"/>
                </a:solidFill>
                <a:latin typeface="Arial" charset="0"/>
                <a:cs typeface="+mn-cs"/>
              </a:rPr>
              <a:t>1</a:t>
            </a:r>
            <a:r>
              <a:rPr lang="en-US" sz="1100" dirty="0">
                <a:solidFill>
                  <a:srgbClr val="010000"/>
                </a:solidFill>
                <a:cs typeface="+mn-cs"/>
              </a:rPr>
              <a:t>.</a:t>
            </a:r>
            <a:r>
              <a:rPr lang="en-US" sz="1100" dirty="0">
                <a:solidFill>
                  <a:srgbClr val="010000"/>
                </a:solidFill>
                <a:latin typeface="Arial" charset="0"/>
                <a:cs typeface="+mn-cs"/>
              </a:rPr>
              <a:t>Appeared to remain calm initially and tried to </a:t>
            </a:r>
          </a:p>
          <a:p>
            <a:pPr algn="l">
              <a:defRPr/>
            </a:pPr>
            <a:r>
              <a:rPr lang="en-US" sz="1100" dirty="0">
                <a:solidFill>
                  <a:srgbClr val="010000"/>
                </a:solidFill>
                <a:latin typeface="Arial" charset="0"/>
                <a:cs typeface="+mn-cs"/>
              </a:rPr>
              <a:t>consider actions for escape.		       </a:t>
            </a:r>
            <a:r>
              <a:rPr lang="en-US" sz="1100" dirty="0" smtClean="0">
                <a:solidFill>
                  <a:srgbClr val="010000"/>
                </a:solidFill>
                <a:latin typeface="Arial" charset="0"/>
                <a:cs typeface="+mn-cs"/>
              </a:rPr>
              <a:t>	       10</a:t>
            </a:r>
            <a:endParaRPr lang="en-US" sz="1100" dirty="0">
              <a:solidFill>
                <a:srgbClr val="010000"/>
              </a:solidFill>
              <a:latin typeface="Arial" charset="0"/>
              <a:cs typeface="+mn-cs"/>
            </a:endParaRPr>
          </a:p>
          <a:p>
            <a:pPr algn="l">
              <a:defRPr/>
            </a:pPr>
            <a:r>
              <a:rPr lang="en-US" sz="1100" dirty="0">
                <a:solidFill>
                  <a:srgbClr val="010000"/>
                </a:solidFill>
                <a:latin typeface="Arial" charset="0"/>
                <a:cs typeface="+mn-cs"/>
              </a:rPr>
              <a:t>2</a:t>
            </a:r>
            <a:r>
              <a:rPr lang="en-US" sz="1100" dirty="0">
                <a:solidFill>
                  <a:srgbClr val="010000"/>
                </a:solidFill>
                <a:cs typeface="+mn-cs"/>
              </a:rPr>
              <a:t>.</a:t>
            </a:r>
            <a:r>
              <a:rPr lang="en-US" sz="1100" dirty="0">
                <a:solidFill>
                  <a:srgbClr val="010000"/>
                </a:solidFill>
                <a:latin typeface="Arial" charset="0"/>
                <a:cs typeface="+mn-cs"/>
              </a:rPr>
              <a:t>Made radio transmission of need for assistance</a:t>
            </a:r>
          </a:p>
          <a:p>
            <a:pPr algn="l">
              <a:defRPr/>
            </a:pPr>
            <a:r>
              <a:rPr lang="en-US" sz="1100" dirty="0">
                <a:solidFill>
                  <a:srgbClr val="010000"/>
                </a:solidFill>
                <a:latin typeface="Arial" charset="0"/>
                <a:cs typeface="+mn-cs"/>
              </a:rPr>
              <a:t> or activated PASS.			       10 </a:t>
            </a:r>
          </a:p>
          <a:p>
            <a:pPr algn="l">
              <a:defRPr/>
            </a:pPr>
            <a:r>
              <a:rPr lang="en-US" sz="1100" dirty="0">
                <a:solidFill>
                  <a:srgbClr val="010000"/>
                </a:solidFill>
                <a:latin typeface="Arial" charset="0"/>
                <a:cs typeface="+mn-cs"/>
              </a:rPr>
              <a:t>3</a:t>
            </a:r>
            <a:r>
              <a:rPr lang="en-US" sz="1100" dirty="0">
                <a:solidFill>
                  <a:srgbClr val="010000"/>
                </a:solidFill>
                <a:cs typeface="+mn-cs"/>
              </a:rPr>
              <a:t>.</a:t>
            </a:r>
            <a:r>
              <a:rPr lang="en-US" sz="1100" dirty="0">
                <a:solidFill>
                  <a:srgbClr val="010000"/>
                </a:solidFill>
                <a:latin typeface="Arial" charset="0"/>
                <a:cs typeface="+mn-cs"/>
              </a:rPr>
              <a:t>Attempted to locate hose line to find way out or </a:t>
            </a:r>
          </a:p>
          <a:p>
            <a:pPr algn="l">
              <a:defRPr/>
            </a:pPr>
            <a:r>
              <a:rPr lang="en-US" sz="1100" dirty="0">
                <a:solidFill>
                  <a:srgbClr val="010000"/>
                </a:solidFill>
                <a:latin typeface="Arial" charset="0"/>
                <a:cs typeface="+mn-cs"/>
              </a:rPr>
              <a:t>contact outside wall and remained in contact with wall.    </a:t>
            </a:r>
            <a:r>
              <a:rPr lang="en-US" sz="1100" dirty="0" smtClean="0">
                <a:solidFill>
                  <a:srgbClr val="010000"/>
                </a:solidFill>
                <a:latin typeface="Arial" charset="0"/>
                <a:cs typeface="+mn-cs"/>
              </a:rPr>
              <a:t>           </a:t>
            </a:r>
            <a:r>
              <a:rPr lang="en-US" sz="1100" dirty="0">
                <a:solidFill>
                  <a:srgbClr val="010000"/>
                </a:solidFill>
                <a:latin typeface="Arial" charset="0"/>
                <a:cs typeface="+mn-cs"/>
              </a:rPr>
              <a:t>20</a:t>
            </a:r>
          </a:p>
          <a:p>
            <a:pPr algn="l">
              <a:defRPr/>
            </a:pPr>
            <a:r>
              <a:rPr lang="en-US" sz="1100" dirty="0">
                <a:solidFill>
                  <a:srgbClr val="010000"/>
                </a:solidFill>
                <a:latin typeface="Arial" charset="0"/>
                <a:cs typeface="+mn-cs"/>
              </a:rPr>
              <a:t>4</a:t>
            </a:r>
            <a:r>
              <a:rPr lang="en-US" sz="1100" dirty="0">
                <a:solidFill>
                  <a:srgbClr val="010000"/>
                </a:solidFill>
                <a:cs typeface="+mn-cs"/>
              </a:rPr>
              <a:t>.</a:t>
            </a:r>
            <a:r>
              <a:rPr lang="en-US" sz="1100" dirty="0">
                <a:solidFill>
                  <a:srgbClr val="010000"/>
                </a:solidFill>
                <a:latin typeface="Arial" charset="0"/>
                <a:cs typeface="+mn-cs"/>
              </a:rPr>
              <a:t>Checked any or all doors and windows that may </a:t>
            </a:r>
          </a:p>
          <a:p>
            <a:pPr algn="l">
              <a:defRPr/>
            </a:pPr>
            <a:r>
              <a:rPr lang="en-US" sz="1100" dirty="0">
                <a:solidFill>
                  <a:srgbClr val="010000"/>
                </a:solidFill>
                <a:latin typeface="Arial" charset="0"/>
                <a:cs typeface="+mn-cs"/>
              </a:rPr>
              <a:t>be encountered    			       10</a:t>
            </a:r>
          </a:p>
          <a:p>
            <a:pPr algn="l">
              <a:defRPr/>
            </a:pPr>
            <a:r>
              <a:rPr lang="en-US" sz="1100" dirty="0">
                <a:solidFill>
                  <a:srgbClr val="010000"/>
                </a:solidFill>
                <a:latin typeface="Arial" charset="0"/>
                <a:cs typeface="+mn-cs"/>
              </a:rPr>
              <a:t>5</a:t>
            </a:r>
            <a:r>
              <a:rPr lang="en-US" sz="1100" dirty="0">
                <a:solidFill>
                  <a:srgbClr val="010000"/>
                </a:solidFill>
                <a:cs typeface="+mn-cs"/>
              </a:rPr>
              <a:t>.</a:t>
            </a:r>
            <a:r>
              <a:rPr lang="en-US" sz="1100" dirty="0">
                <a:solidFill>
                  <a:srgbClr val="010000"/>
                </a:solidFill>
                <a:latin typeface="Arial" charset="0"/>
                <a:cs typeface="+mn-cs"/>
              </a:rPr>
              <a:t>Finally located entrance doorway and retreated. 	       10</a:t>
            </a:r>
          </a:p>
          <a:p>
            <a:pPr algn="l">
              <a:defRPr/>
            </a:pPr>
            <a:r>
              <a:rPr lang="en-US" sz="1100" dirty="0">
                <a:solidFill>
                  <a:srgbClr val="010000"/>
                </a:solidFill>
                <a:latin typeface="Arial" charset="0"/>
                <a:cs typeface="+mn-cs"/>
              </a:rPr>
              <a:t>6</a:t>
            </a:r>
            <a:r>
              <a:rPr lang="en-US" sz="1100" dirty="0">
                <a:solidFill>
                  <a:srgbClr val="010000"/>
                </a:solidFill>
                <a:cs typeface="+mn-cs"/>
              </a:rPr>
              <a:t>.</a:t>
            </a:r>
            <a:r>
              <a:rPr lang="en-US" sz="1100" dirty="0">
                <a:solidFill>
                  <a:srgbClr val="010000"/>
                </a:solidFill>
                <a:latin typeface="Arial" charset="0"/>
                <a:cs typeface="+mn-cs"/>
              </a:rPr>
              <a:t>Remained on hands and knees throughout the skill.         </a:t>
            </a:r>
            <a:r>
              <a:rPr lang="en-US" sz="1100" dirty="0" smtClean="0">
                <a:solidFill>
                  <a:srgbClr val="010000"/>
                </a:solidFill>
                <a:latin typeface="Arial" charset="0"/>
                <a:cs typeface="+mn-cs"/>
              </a:rPr>
              <a:t>        20</a:t>
            </a:r>
            <a:endParaRPr lang="en-US" sz="1100" dirty="0">
              <a:solidFill>
                <a:srgbClr val="010000"/>
              </a:solidFill>
              <a:latin typeface="Arial" charset="0"/>
              <a:cs typeface="+mn-cs"/>
            </a:endParaRPr>
          </a:p>
          <a:p>
            <a:pPr algn="l">
              <a:defRPr/>
            </a:pPr>
            <a:r>
              <a:rPr lang="en-US" sz="1100" dirty="0">
                <a:solidFill>
                  <a:srgbClr val="010000"/>
                </a:solidFill>
                <a:latin typeface="Arial" charset="0"/>
                <a:cs typeface="+mn-cs"/>
              </a:rPr>
              <a:t>7</a:t>
            </a:r>
            <a:r>
              <a:rPr lang="en-US" sz="1100" dirty="0">
                <a:solidFill>
                  <a:srgbClr val="010000"/>
                </a:solidFill>
                <a:cs typeface="+mn-cs"/>
              </a:rPr>
              <a:t>.</a:t>
            </a:r>
            <a:r>
              <a:rPr lang="en-US" sz="1100" dirty="0">
                <a:solidFill>
                  <a:srgbClr val="010000"/>
                </a:solidFill>
                <a:latin typeface="Arial" charset="0"/>
                <a:cs typeface="+mn-cs"/>
              </a:rPr>
              <a:t>Completed the skill in less than 5 minutes.                       </a:t>
            </a:r>
            <a:r>
              <a:rPr lang="en-US" sz="1100" dirty="0" smtClean="0">
                <a:solidFill>
                  <a:srgbClr val="010000"/>
                </a:solidFill>
                <a:latin typeface="Arial" charset="0"/>
                <a:cs typeface="+mn-cs"/>
              </a:rPr>
              <a:t>         </a:t>
            </a:r>
            <a:r>
              <a:rPr lang="en-US" sz="1100" dirty="0">
                <a:solidFill>
                  <a:srgbClr val="010000"/>
                </a:solidFill>
                <a:latin typeface="Arial" charset="0"/>
                <a:cs typeface="+mn-cs"/>
              </a:rPr>
              <a:t>20</a:t>
            </a:r>
          </a:p>
          <a:p>
            <a:pPr algn="l">
              <a:defRPr/>
            </a:pPr>
            <a:r>
              <a:rPr lang="en-US" sz="1100" dirty="0" smtClean="0">
                <a:solidFill>
                  <a:srgbClr val="010000"/>
                </a:solidFill>
                <a:latin typeface="Arial" charset="0"/>
                <a:cs typeface="+mn-cs"/>
              </a:rPr>
              <a:t> </a:t>
            </a:r>
            <a:endParaRPr lang="en-US" sz="1100" dirty="0">
              <a:solidFill>
                <a:srgbClr val="010000"/>
              </a:solidFill>
              <a:latin typeface="Arial" charset="0"/>
              <a:cs typeface="+mn-cs"/>
            </a:endParaRPr>
          </a:p>
          <a:p>
            <a:pPr lvl="4" algn="l">
              <a:defRPr/>
            </a:pPr>
            <a:r>
              <a:rPr lang="en-US" sz="1100" b="1" dirty="0">
                <a:solidFill>
                  <a:srgbClr val="010000"/>
                </a:solidFill>
                <a:latin typeface="Arial" charset="0"/>
                <a:cs typeface="+mn-cs"/>
              </a:rPr>
              <a:t>POINTS</a:t>
            </a:r>
          </a:p>
          <a:p>
            <a:pPr algn="l">
              <a:defRPr/>
            </a:pPr>
            <a:endParaRPr lang="en-US" sz="1100" dirty="0">
              <a:solidFill>
                <a:srgbClr val="010000"/>
              </a:solidFill>
              <a:latin typeface="Arial" charset="0"/>
              <a:cs typeface="+mn-cs"/>
            </a:endParaRPr>
          </a:p>
          <a:p>
            <a:pPr algn="l">
              <a:defRPr/>
            </a:pPr>
            <a:r>
              <a:rPr lang="en-US" sz="1100" dirty="0">
                <a:solidFill>
                  <a:srgbClr val="010000"/>
                </a:solidFill>
                <a:latin typeface="Arial" charset="0"/>
                <a:cs typeface="+mn-cs"/>
              </a:rPr>
              <a:t>Total points possible for this skill: 100</a:t>
            </a:r>
          </a:p>
          <a:p>
            <a:pPr algn="l">
              <a:defRPr/>
            </a:pPr>
            <a:r>
              <a:rPr lang="en-US" sz="1100" dirty="0">
                <a:solidFill>
                  <a:srgbClr val="010000"/>
                </a:solidFill>
                <a:latin typeface="Arial" charset="0"/>
                <a:cs typeface="+mn-cs"/>
              </a:rPr>
              <a:t>Total points needed to pass:          70</a:t>
            </a:r>
          </a:p>
          <a:p>
            <a:pPr algn="l">
              <a:defRPr/>
            </a:pPr>
            <a:r>
              <a:rPr lang="en-US" sz="1100" dirty="0">
                <a:solidFill>
                  <a:srgbClr val="010000"/>
                </a:solidFill>
                <a:latin typeface="Arial" charset="0"/>
                <a:cs typeface="+mn-cs"/>
              </a:rPr>
              <a:t>Total points scored by the candidate:  ___ Candidate Number___</a:t>
            </a:r>
          </a:p>
          <a:p>
            <a:pPr algn="l">
              <a:defRPr/>
            </a:pPr>
            <a:endParaRPr lang="en-US" sz="1100" dirty="0">
              <a:solidFill>
                <a:srgbClr val="010000"/>
              </a:solidFill>
              <a:latin typeface="Arial" charset="0"/>
              <a:cs typeface="+mn-cs"/>
            </a:endParaRPr>
          </a:p>
          <a:p>
            <a:pPr algn="l">
              <a:defRPr/>
            </a:pPr>
            <a:r>
              <a:rPr lang="en-US" sz="1100" b="1" dirty="0">
                <a:solidFill>
                  <a:srgbClr val="010000"/>
                </a:solidFill>
                <a:latin typeface="Arial" charset="0"/>
                <a:cs typeface="+mn-cs"/>
              </a:rPr>
              <a:t>Note: This skill performance is simulated with the </a:t>
            </a:r>
          </a:p>
          <a:p>
            <a:pPr algn="l">
              <a:defRPr/>
            </a:pPr>
            <a:r>
              <a:rPr lang="en-US" sz="1100" b="1" dirty="0">
                <a:solidFill>
                  <a:srgbClr val="010000"/>
                </a:solidFill>
                <a:latin typeface="Arial" charset="0"/>
                <a:cs typeface="+mn-cs"/>
              </a:rPr>
              <a:t>candidate being alone in order to evaluate individual stress</a:t>
            </a:r>
          </a:p>
          <a:p>
            <a:pPr algn="l">
              <a:defRPr/>
            </a:pPr>
            <a:r>
              <a:rPr lang="en-US" sz="1100" b="1" dirty="0">
                <a:solidFill>
                  <a:srgbClr val="010000"/>
                </a:solidFill>
                <a:latin typeface="Arial" charset="0"/>
                <a:cs typeface="+mn-cs"/>
              </a:rPr>
              <a:t> reaction.  Being alone is not a recommended fire ground practice.</a:t>
            </a:r>
          </a:p>
        </p:txBody>
      </p:sp>
      <p:sp>
        <p:nvSpPr>
          <p:cNvPr id="52232" name="Rectangle 8"/>
          <p:cNvSpPr>
            <a:spLocks noChangeArrowheads="1"/>
          </p:cNvSpPr>
          <p:nvPr/>
        </p:nvSpPr>
        <p:spPr bwMode="auto">
          <a:xfrm>
            <a:off x="4572000" y="838200"/>
            <a:ext cx="4495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27" name="Rectangle 3"/>
          <p:cNvSpPr>
            <a:spLocks noGrp="1" noChangeArrowheads="1"/>
          </p:cNvSpPr>
          <p:nvPr>
            <p:ph type="body" idx="1"/>
          </p:nvPr>
        </p:nvSpPr>
        <p:spPr>
          <a:xfrm>
            <a:off x="1295400" y="990600"/>
            <a:ext cx="4724400" cy="4114800"/>
          </a:xfrm>
        </p:spPr>
        <p:txBody>
          <a:bodyPr/>
          <a:lstStyle/>
          <a:p>
            <a:pPr>
              <a:defRPr/>
            </a:pPr>
            <a:r>
              <a:rPr lang="en-US" sz="2800" dirty="0" smtClean="0">
                <a:effectLst>
                  <a:outerShdw blurRad="38100" dist="38100" dir="2700000" algn="tl">
                    <a:srgbClr val="DDDDDD"/>
                  </a:outerShdw>
                </a:effectLst>
                <a:latin typeface="Arial Black" charset="0"/>
                <a:cs typeface="+mn-cs"/>
              </a:rPr>
              <a:t>Practical Skills</a:t>
            </a:r>
          </a:p>
          <a:p>
            <a:pPr lvl="1">
              <a:defRPr/>
            </a:pPr>
            <a:r>
              <a:rPr lang="en-US" sz="2800" dirty="0" smtClean="0">
                <a:effectLst>
                  <a:outerShdw blurRad="38100" dist="38100" dir="2700000" algn="tl">
                    <a:srgbClr val="DDDDDD"/>
                  </a:outerShdw>
                </a:effectLst>
                <a:latin typeface="Arial Black" charset="0"/>
              </a:rPr>
              <a:t>Instructor</a:t>
            </a:r>
            <a:r>
              <a:rPr lang="en-US" sz="2800" dirty="0" smtClean="0">
                <a:effectLst>
                  <a:outerShdw blurRad="38100" dist="38100" dir="2700000" algn="tl">
                    <a:srgbClr val="DDDDDD"/>
                  </a:outerShdw>
                </a:effectLst>
                <a:latin typeface="Arial"/>
              </a:rPr>
              <a:t>’</a:t>
            </a:r>
            <a:r>
              <a:rPr lang="en-US" sz="2800" dirty="0" smtClean="0">
                <a:effectLst>
                  <a:outerShdw blurRad="38100" dist="38100" dir="2700000" algn="tl">
                    <a:srgbClr val="DDDDDD"/>
                  </a:outerShdw>
                </a:effectLst>
                <a:latin typeface="Arial Black" charset="0"/>
              </a:rPr>
              <a:t>s Statement</a:t>
            </a:r>
            <a:endParaRPr lang="en-US" sz="2800" b="0" dirty="0" smtClean="0">
              <a:effectLst>
                <a:outerShdw blurRad="38100" dist="38100" dir="2700000" algn="tl">
                  <a:srgbClr val="DDDDDD"/>
                </a:outerShdw>
              </a:effectLst>
              <a:latin typeface="Arial Black" charset="0"/>
            </a:endParaRPr>
          </a:p>
          <a:p>
            <a:pPr lvl="1">
              <a:defRPr/>
            </a:pPr>
            <a:r>
              <a:rPr lang="en-US" sz="2800" dirty="0" smtClean="0">
                <a:effectLst>
                  <a:outerShdw blurRad="38100" dist="38100" dir="2700000" algn="tl">
                    <a:srgbClr val="DDDDDD"/>
                  </a:outerShdw>
                </a:effectLst>
                <a:latin typeface="Arial Black" charset="0"/>
              </a:rPr>
              <a:t>Scoring</a:t>
            </a:r>
          </a:p>
          <a:p>
            <a:pPr lvl="1">
              <a:defRPr/>
            </a:pPr>
            <a:r>
              <a:rPr lang="en-US" sz="2800" dirty="0" smtClean="0">
                <a:effectLst>
                  <a:outerShdw blurRad="38100" dist="38100" dir="2700000" algn="tl">
                    <a:srgbClr val="DDDDDD"/>
                  </a:outerShdw>
                </a:effectLst>
                <a:latin typeface="Arial Black" charset="0"/>
              </a:rPr>
              <a:t>Points</a:t>
            </a:r>
          </a:p>
          <a:p>
            <a:pPr>
              <a:defRPr/>
            </a:pPr>
            <a:endParaRPr lang="en-US" dirty="0" smtClean="0">
              <a:effectLst>
                <a:outerShdw blurRad="38100" dist="38100" dir="2700000" algn="tl">
                  <a:srgbClr val="DDDDDD"/>
                </a:outerShdw>
              </a:effectLst>
              <a:latin typeface="Arial Black" charset="0"/>
              <a:cs typeface="+mn-cs"/>
            </a:endParaRPr>
          </a:p>
        </p:txBody>
      </p:sp>
      <p:sp>
        <p:nvSpPr>
          <p:cNvPr id="52239" name="Oval 15"/>
          <p:cNvSpPr>
            <a:spLocks noChangeArrowheads="1"/>
          </p:cNvSpPr>
          <p:nvPr/>
        </p:nvSpPr>
        <p:spPr bwMode="auto">
          <a:xfrm>
            <a:off x="4495800" y="838200"/>
            <a:ext cx="1981200" cy="6096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cxnSp>
        <p:nvCxnSpPr>
          <p:cNvPr id="2" name="Elbow Connector 1"/>
          <p:cNvCxnSpPr/>
          <p:nvPr/>
        </p:nvCxnSpPr>
        <p:spPr bwMode="auto">
          <a:xfrm rot="5400000" flipH="1" flipV="1">
            <a:off x="3810000" y="1447800"/>
            <a:ext cx="914400" cy="609600"/>
          </a:xfrm>
          <a:prstGeom prst="bentConnector3">
            <a:avLst>
              <a:gd name="adj1" fmla="val 22586"/>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8"/>
          <p:cNvSpPr>
            <a:spLocks noGrp="1" noChangeArrowheads="1"/>
          </p:cNvSpPr>
          <p:nvPr>
            <p:ph type="body" idx="1"/>
          </p:nvPr>
        </p:nvSpPr>
        <p:spPr>
          <a:xfrm>
            <a:off x="1295400" y="990600"/>
            <a:ext cx="4648200" cy="4114800"/>
          </a:xfrm>
        </p:spPr>
        <p:txBody>
          <a:bodyPr/>
          <a:lstStyle/>
          <a:p>
            <a:pPr>
              <a:defRPr/>
            </a:pPr>
            <a:r>
              <a:rPr lang="en-US" sz="3800" dirty="0" smtClean="0">
                <a:effectLst>
                  <a:outerShdw blurRad="38100" dist="38100" dir="2700000" algn="tl">
                    <a:srgbClr val="DDDDDD"/>
                  </a:outerShdw>
                </a:effectLst>
                <a:latin typeface="Arial Black" charset="0"/>
                <a:cs typeface="+mn-cs"/>
              </a:rPr>
              <a:t>Practical Skills</a:t>
            </a:r>
            <a:endParaRPr lang="en-US"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Instructor</a:t>
            </a:r>
            <a:r>
              <a:rPr lang="en-US" sz="3200" dirty="0" smtClean="0">
                <a:effectLst>
                  <a:outerShdw blurRad="38100" dist="38100" dir="2700000" algn="tl">
                    <a:srgbClr val="DDDDDD"/>
                  </a:outerShdw>
                </a:effectLst>
                <a:latin typeface="Arial"/>
              </a:rPr>
              <a:t>’</a:t>
            </a:r>
            <a:r>
              <a:rPr lang="en-US" sz="3200" dirty="0" smtClean="0">
                <a:effectLst>
                  <a:outerShdw blurRad="38100" dist="38100" dir="2700000" algn="tl">
                    <a:srgbClr val="DDDDDD"/>
                  </a:outerShdw>
                </a:effectLst>
                <a:latin typeface="Arial Black" charset="0"/>
              </a:rPr>
              <a:t>s Statement</a:t>
            </a:r>
            <a:endParaRPr lang="en-US" sz="3200" b="0" dirty="0" smtClean="0">
              <a:effectLst>
                <a:outerShdw blurRad="38100" dist="38100" dir="2700000" algn="tl">
                  <a:srgbClr val="DDDDDD"/>
                </a:outerShdw>
              </a:effectLst>
              <a:latin typeface="Arial Black" charset="0"/>
            </a:endParaRPr>
          </a:p>
          <a:p>
            <a:pPr lvl="1">
              <a:defRPr/>
            </a:pPr>
            <a:r>
              <a:rPr lang="en-US" sz="3200" dirty="0" smtClean="0">
                <a:effectLst>
                  <a:outerShdw blurRad="38100" dist="38100" dir="2700000" algn="tl">
                    <a:srgbClr val="DDDDDD"/>
                  </a:outerShdw>
                </a:effectLst>
                <a:latin typeface="Arial Black" charset="0"/>
              </a:rPr>
              <a:t>Scoring</a:t>
            </a:r>
          </a:p>
          <a:p>
            <a:pPr lvl="1">
              <a:defRPr/>
            </a:pPr>
            <a:r>
              <a:rPr lang="en-US" sz="3200" dirty="0" smtClean="0">
                <a:effectLst>
                  <a:outerShdw blurRad="38100" dist="38100" dir="2700000" algn="tl">
                    <a:srgbClr val="DDDDDD"/>
                  </a:outerShdw>
                </a:effectLst>
                <a:latin typeface="Arial Black" charset="0"/>
              </a:rPr>
              <a:t>Points</a:t>
            </a:r>
            <a:endParaRPr lang="en-US" dirty="0" smtClean="0">
              <a:effectLst>
                <a:outerShdw blurRad="38100" dist="38100" dir="2700000" algn="tl">
                  <a:srgbClr val="DDDDDD"/>
                </a:outerShdw>
              </a:effectLst>
              <a:latin typeface="Arial Black" charset="0"/>
            </a:endParaRPr>
          </a:p>
          <a:p>
            <a:pPr>
              <a:defRPr/>
            </a:pPr>
            <a:endParaRPr lang="en-US" dirty="0" smtClean="0">
              <a:effectLst>
                <a:outerShdw blurRad="38100" dist="38100" dir="2700000" algn="tl">
                  <a:srgbClr val="DDDDDD"/>
                </a:outerShdw>
              </a:effectLst>
              <a:latin typeface="Arial Black" charset="0"/>
              <a:cs typeface="+mn-cs"/>
            </a:endParaRPr>
          </a:p>
        </p:txBody>
      </p:sp>
      <p:sp>
        <p:nvSpPr>
          <p:cNvPr id="88079" name="Line 15"/>
          <p:cNvSpPr>
            <a:spLocks noChangeShapeType="1"/>
          </p:cNvSpPr>
          <p:nvPr/>
        </p:nvSpPr>
        <p:spPr bwMode="auto">
          <a:xfrm>
            <a:off x="1828800" y="2209800"/>
            <a:ext cx="5334000" cy="17463"/>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80" name="Text Box 16"/>
          <p:cNvSpPr txBox="1">
            <a:spLocks noChangeArrowheads="1"/>
          </p:cNvSpPr>
          <p:nvPr/>
        </p:nvSpPr>
        <p:spPr bwMode="auto">
          <a:xfrm>
            <a:off x="4800600" y="1786024"/>
            <a:ext cx="410686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a:t>
            </a:r>
            <a:r>
              <a:rPr lang="en-US" b="1" dirty="0" smtClean="0">
                <a:solidFill>
                  <a:srgbClr val="010000"/>
                </a:solidFill>
                <a:latin typeface="Arial" charset="0"/>
                <a:cs typeface="+mn-cs"/>
              </a:rPr>
              <a:t>Instructor</a:t>
            </a:r>
            <a:r>
              <a:rPr lang="en-US" b="1" dirty="0" smtClean="0">
                <a:solidFill>
                  <a:srgbClr val="010000"/>
                </a:solidFill>
                <a:latin typeface="Arial"/>
                <a:cs typeface="+mn-cs"/>
              </a:rPr>
              <a:t>’</a:t>
            </a:r>
            <a:r>
              <a:rPr lang="en-US" b="1" dirty="0" smtClean="0">
                <a:solidFill>
                  <a:srgbClr val="010000"/>
                </a:solidFill>
                <a:latin typeface="Arial" charset="0"/>
                <a:cs typeface="+mn-cs"/>
              </a:rPr>
              <a:t>s </a:t>
            </a:r>
            <a:r>
              <a:rPr lang="en-US" b="1" dirty="0">
                <a:solidFill>
                  <a:srgbClr val="010000"/>
                </a:solidFill>
                <a:latin typeface="Arial" charset="0"/>
                <a:cs typeface="+mn-cs"/>
              </a:rPr>
              <a:t>Statement is the standardized message given to the candidates prior to being evaluated on the skill.</a:t>
            </a:r>
          </a:p>
          <a:p>
            <a:pPr algn="l">
              <a:defRPr/>
            </a:pPr>
            <a:r>
              <a:rPr lang="en-US" b="1" dirty="0">
                <a:solidFill>
                  <a:srgbClr val="010000"/>
                </a:solidFill>
                <a:latin typeface="Arial" charset="0"/>
                <a:cs typeface="+mn-cs"/>
              </a:rPr>
              <a:t>The candidate should already be familiar with the Performance Objective and Performance Evaluation.</a:t>
            </a:r>
          </a:p>
        </p:txBody>
      </p:sp>
      <p:sp>
        <p:nvSpPr>
          <p:cNvPr id="10"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E:\BEST\FFI&amp;II-memos\fire1.jpg"/>
          <p:cNvPicPr>
            <a:picLocks noChangeAspect="1" noChangeArrowheads="1"/>
          </p:cNvPicPr>
          <p:nvPr/>
        </p:nvPicPr>
        <p:blipFill>
          <a:blip r:embed="rId2">
            <a:lum bright="12000"/>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8" name="Group 3"/>
          <p:cNvGrpSpPr>
            <a:grpSpLocks/>
          </p:cNvGrpSpPr>
          <p:nvPr/>
        </p:nvGrpSpPr>
        <p:grpSpPr bwMode="auto">
          <a:xfrm>
            <a:off x="4419600" y="304800"/>
            <a:ext cx="4724400" cy="5715000"/>
            <a:chOff x="2688" y="144"/>
            <a:chExt cx="2976" cy="3600"/>
          </a:xfrm>
        </p:grpSpPr>
        <p:sp>
          <p:nvSpPr>
            <p:cNvPr id="94212" name="Rectangle 4"/>
            <p:cNvSpPr>
              <a:spLocks noChangeArrowheads="1"/>
            </p:cNvSpPr>
            <p:nvPr/>
          </p:nvSpPr>
          <p:spPr bwMode="auto">
            <a:xfrm>
              <a:off x="2688" y="144"/>
              <a:ext cx="2976" cy="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5308" name="Group 5"/>
            <p:cNvGrpSpPr>
              <a:grpSpLocks/>
            </p:cNvGrpSpPr>
            <p:nvPr/>
          </p:nvGrpSpPr>
          <p:grpSpPr bwMode="auto">
            <a:xfrm>
              <a:off x="2688" y="144"/>
              <a:ext cx="2976" cy="3600"/>
              <a:chOff x="2784" y="144"/>
              <a:chExt cx="2976" cy="3600"/>
            </a:xfrm>
          </p:grpSpPr>
          <p:sp>
            <p:nvSpPr>
              <p:cNvPr id="94214" name="Rectangle 6"/>
              <p:cNvSpPr>
                <a:spLocks noChangeArrowheads="1"/>
              </p:cNvSpPr>
              <p:nvPr/>
            </p:nvSpPr>
            <p:spPr bwMode="auto">
              <a:xfrm>
                <a:off x="2784" y="240"/>
                <a:ext cx="2976" cy="3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200" b="1" dirty="0">
                    <a:solidFill>
                      <a:srgbClr val="010000"/>
                    </a:solidFill>
                    <a:latin typeface="Arial" charset="0"/>
                    <a:cs typeface="+mn-cs"/>
                  </a:rPr>
                  <a:t>Instructor</a:t>
                </a:r>
                <a:r>
                  <a:rPr lang="ja-JP" altLang="en-US" sz="1200" b="1" dirty="0">
                    <a:solidFill>
                      <a:srgbClr val="010000"/>
                    </a:solidFill>
                    <a:latin typeface="Arial"/>
                    <a:cs typeface="+mn-cs"/>
                  </a:rPr>
                  <a:t>’</a:t>
                </a:r>
                <a:r>
                  <a:rPr lang="en-US" sz="1200" b="1" dirty="0">
                    <a:solidFill>
                      <a:srgbClr val="010000"/>
                    </a:solidFill>
                    <a:latin typeface="Arial" charset="0"/>
                    <a:cs typeface="+mn-cs"/>
                  </a:rPr>
                  <a:t>s Statement: </a:t>
                </a:r>
                <a:r>
                  <a:rPr lang="en-US" sz="1200" dirty="0">
                    <a:solidFill>
                      <a:srgbClr val="010000"/>
                    </a:solidFill>
                    <a:latin typeface="Arial" charset="0"/>
                    <a:cs typeface="+mn-cs"/>
                  </a:rPr>
                  <a:t>The candidate shall correctly evacuate </a:t>
                </a:r>
              </a:p>
              <a:p>
                <a:pPr algn="l">
                  <a:defRPr/>
                </a:pPr>
                <a:r>
                  <a:rPr lang="en-US" sz="1200" dirty="0">
                    <a:solidFill>
                      <a:srgbClr val="010000"/>
                    </a:solidFill>
                    <a:latin typeface="Arial" charset="0"/>
                    <a:cs typeface="+mn-cs"/>
                  </a:rPr>
                  <a:t>a structure while wearing full personal protective equipment with </a:t>
                </a:r>
              </a:p>
              <a:p>
                <a:pPr algn="l">
                  <a:defRPr/>
                </a:pPr>
                <a:r>
                  <a:rPr lang="en-US" sz="1200" dirty="0">
                    <a:solidFill>
                      <a:srgbClr val="010000"/>
                    </a:solidFill>
                    <a:latin typeface="Arial" charset="0"/>
                    <a:cs typeface="+mn-cs"/>
                  </a:rPr>
                  <a:t>SCBA; a blacked out mask will be utilized to simulate heavy smoke </a:t>
                </a:r>
              </a:p>
              <a:p>
                <a:pPr algn="l">
                  <a:defRPr/>
                </a:pPr>
                <a:r>
                  <a:rPr lang="en-US" sz="1200" dirty="0">
                    <a:solidFill>
                      <a:srgbClr val="010000"/>
                    </a:solidFill>
                    <a:latin typeface="Arial" charset="0"/>
                    <a:cs typeface="+mn-cs"/>
                  </a:rPr>
                  <a:t>and darkness.</a:t>
                </a:r>
                <a:endParaRPr lang="en-US" sz="1200" b="1" dirty="0">
                  <a:solidFill>
                    <a:srgbClr val="010000"/>
                  </a:solidFill>
                  <a:latin typeface="Arial" charset="0"/>
                  <a:cs typeface="+mn-cs"/>
                </a:endParaRPr>
              </a:p>
              <a:p>
                <a:pPr algn="l">
                  <a:defRPr/>
                </a:pPr>
                <a:r>
                  <a:rPr lang="en-US" sz="1200" b="1" dirty="0">
                    <a:solidFill>
                      <a:srgbClr val="010000"/>
                    </a:solidFill>
                    <a:latin typeface="Arial" charset="0"/>
                    <a:cs typeface="+mn-cs"/>
                  </a:rPr>
                  <a:t> </a:t>
                </a:r>
              </a:p>
              <a:p>
                <a:pPr algn="l">
                  <a:defRPr/>
                </a:pPr>
                <a:r>
                  <a:rPr lang="en-US" sz="1200" b="1" dirty="0">
                    <a:solidFill>
                      <a:srgbClr val="010000"/>
                    </a:solidFill>
                    <a:latin typeface="Arial" charset="0"/>
                    <a:cs typeface="+mn-cs"/>
                  </a:rPr>
                  <a:t>SCORING</a:t>
                </a:r>
              </a:p>
              <a:p>
                <a:pPr algn="l">
                  <a:defRPr/>
                </a:pPr>
                <a:r>
                  <a:rPr lang="en-US" sz="1200" dirty="0">
                    <a:solidFill>
                      <a:srgbClr val="010000"/>
                    </a:solidFill>
                    <a:latin typeface="Arial" charset="0"/>
                    <a:cs typeface="+mn-cs"/>
                  </a:rPr>
                  <a:t>If the candidate			     ADD</a:t>
                </a:r>
              </a:p>
              <a:p>
                <a:pPr algn="l">
                  <a:defRPr/>
                </a:pPr>
                <a:r>
                  <a:rPr lang="en-US" sz="1200" dirty="0">
                    <a:solidFill>
                      <a:srgbClr val="010000"/>
                    </a:solidFill>
                    <a:latin typeface="Arial" charset="0"/>
                    <a:cs typeface="+mn-cs"/>
                  </a:rPr>
                  <a:t>1</a:t>
                </a:r>
                <a:r>
                  <a:rPr lang="en-US" sz="1200" dirty="0">
                    <a:solidFill>
                      <a:srgbClr val="010000"/>
                    </a:solidFill>
                    <a:cs typeface="+mn-cs"/>
                  </a:rPr>
                  <a:t>.</a:t>
                </a:r>
                <a:r>
                  <a:rPr lang="en-US" sz="1200" dirty="0">
                    <a:solidFill>
                      <a:srgbClr val="010000"/>
                    </a:solidFill>
                    <a:latin typeface="Arial" charset="0"/>
                    <a:cs typeface="+mn-cs"/>
                  </a:rPr>
                  <a:t>Appeared to remain calm initially and tried to </a:t>
                </a:r>
              </a:p>
              <a:p>
                <a:pPr algn="l">
                  <a:defRPr/>
                </a:pPr>
                <a:r>
                  <a:rPr lang="en-US" sz="1200" dirty="0">
                    <a:solidFill>
                      <a:srgbClr val="010000"/>
                    </a:solidFill>
                    <a:latin typeface="Arial" charset="0"/>
                    <a:cs typeface="+mn-cs"/>
                  </a:rPr>
                  <a:t>consider actions for escape.		       10</a:t>
                </a:r>
              </a:p>
              <a:p>
                <a:pPr algn="l">
                  <a:defRPr/>
                </a:pPr>
                <a:r>
                  <a:rPr lang="en-US" sz="1200" dirty="0">
                    <a:solidFill>
                      <a:srgbClr val="010000"/>
                    </a:solidFill>
                    <a:latin typeface="Arial" charset="0"/>
                    <a:cs typeface="+mn-cs"/>
                  </a:rPr>
                  <a:t>2</a:t>
                </a:r>
                <a:r>
                  <a:rPr lang="en-US" sz="1200" dirty="0">
                    <a:solidFill>
                      <a:srgbClr val="010000"/>
                    </a:solidFill>
                    <a:cs typeface="+mn-cs"/>
                  </a:rPr>
                  <a:t>.</a:t>
                </a:r>
                <a:r>
                  <a:rPr lang="en-US" sz="1200" dirty="0">
                    <a:solidFill>
                      <a:srgbClr val="010000"/>
                    </a:solidFill>
                    <a:latin typeface="Arial" charset="0"/>
                    <a:cs typeface="+mn-cs"/>
                  </a:rPr>
                  <a:t>Made radio transmission of need for assistance</a:t>
                </a:r>
              </a:p>
              <a:p>
                <a:pPr algn="l">
                  <a:defRPr/>
                </a:pPr>
                <a:r>
                  <a:rPr lang="en-US" sz="1200" dirty="0">
                    <a:solidFill>
                      <a:srgbClr val="010000"/>
                    </a:solidFill>
                    <a:latin typeface="Arial" charset="0"/>
                    <a:cs typeface="+mn-cs"/>
                  </a:rPr>
                  <a:t> or activated PASS.			       10 </a:t>
                </a:r>
              </a:p>
              <a:p>
                <a:pPr algn="l">
                  <a:defRPr/>
                </a:pPr>
                <a:r>
                  <a:rPr lang="en-US" sz="1200" dirty="0">
                    <a:solidFill>
                      <a:srgbClr val="010000"/>
                    </a:solidFill>
                    <a:latin typeface="Arial" charset="0"/>
                    <a:cs typeface="+mn-cs"/>
                  </a:rPr>
                  <a:t>3</a:t>
                </a:r>
                <a:r>
                  <a:rPr lang="en-US" sz="1200" dirty="0">
                    <a:solidFill>
                      <a:srgbClr val="010000"/>
                    </a:solidFill>
                    <a:cs typeface="+mn-cs"/>
                  </a:rPr>
                  <a:t>.</a:t>
                </a:r>
                <a:r>
                  <a:rPr lang="en-US" sz="1200" dirty="0">
                    <a:solidFill>
                      <a:srgbClr val="010000"/>
                    </a:solidFill>
                    <a:latin typeface="Arial" charset="0"/>
                    <a:cs typeface="+mn-cs"/>
                  </a:rPr>
                  <a:t>Attempted to locate hose line to find way out or </a:t>
                </a:r>
              </a:p>
              <a:p>
                <a:pPr algn="l">
                  <a:defRPr/>
                </a:pPr>
                <a:r>
                  <a:rPr lang="en-US" sz="1200" dirty="0">
                    <a:solidFill>
                      <a:srgbClr val="010000"/>
                    </a:solidFill>
                    <a:latin typeface="Arial" charset="0"/>
                    <a:cs typeface="+mn-cs"/>
                  </a:rPr>
                  <a:t>contact outside wall and remained in contact with wall.       20</a:t>
                </a:r>
              </a:p>
              <a:p>
                <a:pPr algn="l">
                  <a:defRPr/>
                </a:pPr>
                <a:r>
                  <a:rPr lang="en-US" sz="1200" dirty="0">
                    <a:solidFill>
                      <a:srgbClr val="010000"/>
                    </a:solidFill>
                    <a:latin typeface="Arial" charset="0"/>
                    <a:cs typeface="+mn-cs"/>
                  </a:rPr>
                  <a:t>4</a:t>
                </a:r>
                <a:r>
                  <a:rPr lang="en-US" sz="1200" dirty="0">
                    <a:solidFill>
                      <a:srgbClr val="010000"/>
                    </a:solidFill>
                    <a:cs typeface="+mn-cs"/>
                  </a:rPr>
                  <a:t>.</a:t>
                </a:r>
                <a:r>
                  <a:rPr lang="en-US" sz="1200" dirty="0">
                    <a:solidFill>
                      <a:srgbClr val="010000"/>
                    </a:solidFill>
                    <a:latin typeface="Arial" charset="0"/>
                    <a:cs typeface="+mn-cs"/>
                  </a:rPr>
                  <a:t>Checked any or all doors and windows that may </a:t>
                </a:r>
              </a:p>
              <a:p>
                <a:pPr algn="l">
                  <a:defRPr/>
                </a:pPr>
                <a:r>
                  <a:rPr lang="en-US" sz="1200" dirty="0">
                    <a:solidFill>
                      <a:srgbClr val="010000"/>
                    </a:solidFill>
                    <a:latin typeface="Arial" charset="0"/>
                    <a:cs typeface="+mn-cs"/>
                  </a:rPr>
                  <a:t>be encountered    			       10</a:t>
                </a:r>
              </a:p>
              <a:p>
                <a:pPr algn="l">
                  <a:defRPr/>
                </a:pPr>
                <a:r>
                  <a:rPr lang="en-US" sz="1200" dirty="0">
                    <a:solidFill>
                      <a:srgbClr val="010000"/>
                    </a:solidFill>
                    <a:latin typeface="Arial" charset="0"/>
                    <a:cs typeface="+mn-cs"/>
                  </a:rPr>
                  <a:t>5</a:t>
                </a:r>
                <a:r>
                  <a:rPr lang="en-US" sz="1200" dirty="0">
                    <a:solidFill>
                      <a:srgbClr val="010000"/>
                    </a:solidFill>
                    <a:cs typeface="+mn-cs"/>
                  </a:rPr>
                  <a:t>.</a:t>
                </a:r>
                <a:r>
                  <a:rPr lang="en-US" sz="1200" dirty="0">
                    <a:solidFill>
                      <a:srgbClr val="010000"/>
                    </a:solidFill>
                    <a:latin typeface="Arial" charset="0"/>
                    <a:cs typeface="+mn-cs"/>
                  </a:rPr>
                  <a:t>Finally located entrance doorway and retreated. 	       10</a:t>
                </a:r>
              </a:p>
              <a:p>
                <a:pPr algn="l">
                  <a:defRPr/>
                </a:pPr>
                <a:r>
                  <a:rPr lang="en-US" sz="1200" dirty="0">
                    <a:solidFill>
                      <a:srgbClr val="010000"/>
                    </a:solidFill>
                    <a:latin typeface="Arial" charset="0"/>
                    <a:cs typeface="+mn-cs"/>
                  </a:rPr>
                  <a:t>6</a:t>
                </a:r>
                <a:r>
                  <a:rPr lang="en-US" sz="1200" dirty="0">
                    <a:solidFill>
                      <a:srgbClr val="010000"/>
                    </a:solidFill>
                    <a:cs typeface="+mn-cs"/>
                  </a:rPr>
                  <a:t>.</a:t>
                </a:r>
                <a:r>
                  <a:rPr lang="en-US" sz="1200" dirty="0">
                    <a:solidFill>
                      <a:srgbClr val="010000"/>
                    </a:solidFill>
                    <a:latin typeface="Arial" charset="0"/>
                    <a:cs typeface="+mn-cs"/>
                  </a:rPr>
                  <a:t>Remained on hands and knees throughout the skill.         20</a:t>
                </a:r>
              </a:p>
              <a:p>
                <a:pPr algn="l">
                  <a:defRPr/>
                </a:pPr>
                <a:r>
                  <a:rPr lang="en-US" sz="1200" dirty="0">
                    <a:solidFill>
                      <a:srgbClr val="010000"/>
                    </a:solidFill>
                    <a:latin typeface="Arial" charset="0"/>
                    <a:cs typeface="+mn-cs"/>
                  </a:rPr>
                  <a:t>7</a:t>
                </a:r>
                <a:r>
                  <a:rPr lang="en-US" sz="1200" dirty="0">
                    <a:solidFill>
                      <a:srgbClr val="010000"/>
                    </a:solidFill>
                    <a:cs typeface="+mn-cs"/>
                  </a:rPr>
                  <a:t>.</a:t>
                </a:r>
                <a:r>
                  <a:rPr lang="en-US" sz="1200" dirty="0">
                    <a:solidFill>
                      <a:srgbClr val="010000"/>
                    </a:solidFill>
                    <a:latin typeface="Arial" charset="0"/>
                    <a:cs typeface="+mn-cs"/>
                  </a:rPr>
                  <a:t>Completed the skill in less than 5 minutes.                        20</a:t>
                </a:r>
              </a:p>
              <a:p>
                <a:pPr algn="l">
                  <a:defRPr/>
                </a:pPr>
                <a:endParaRPr lang="en-US" sz="1200" dirty="0">
                  <a:solidFill>
                    <a:srgbClr val="010000"/>
                  </a:solidFill>
                  <a:latin typeface="Arial" charset="0"/>
                  <a:cs typeface="+mn-cs"/>
                </a:endParaRPr>
              </a:p>
              <a:p>
                <a:pPr lvl="4" algn="l">
                  <a:defRPr/>
                </a:pPr>
                <a:r>
                  <a:rPr lang="en-US" sz="1200" b="1" dirty="0">
                    <a:solidFill>
                      <a:srgbClr val="010000"/>
                    </a:solidFill>
                    <a:latin typeface="Arial" charset="0"/>
                    <a:cs typeface="+mn-cs"/>
                  </a:rPr>
                  <a:t>POINTS</a:t>
                </a:r>
              </a:p>
              <a:p>
                <a:pPr algn="l">
                  <a:defRPr/>
                </a:pPr>
                <a:endParaRPr lang="en-US" sz="1200" dirty="0">
                  <a:solidFill>
                    <a:srgbClr val="010000"/>
                  </a:solidFill>
                  <a:latin typeface="Arial" charset="0"/>
                  <a:cs typeface="+mn-cs"/>
                </a:endParaRPr>
              </a:p>
              <a:p>
                <a:pPr algn="l">
                  <a:defRPr/>
                </a:pPr>
                <a:r>
                  <a:rPr lang="en-US" sz="1200" dirty="0">
                    <a:solidFill>
                      <a:srgbClr val="010000"/>
                    </a:solidFill>
                    <a:latin typeface="Arial" charset="0"/>
                    <a:cs typeface="+mn-cs"/>
                  </a:rPr>
                  <a:t>Total points possible for this skill: 100</a:t>
                </a:r>
              </a:p>
              <a:p>
                <a:pPr algn="l">
                  <a:defRPr/>
                </a:pPr>
                <a:r>
                  <a:rPr lang="en-US" sz="1200" dirty="0">
                    <a:solidFill>
                      <a:srgbClr val="010000"/>
                    </a:solidFill>
                    <a:latin typeface="Arial" charset="0"/>
                    <a:cs typeface="+mn-cs"/>
                  </a:rPr>
                  <a:t>Total points needed to pass:          70</a:t>
                </a:r>
              </a:p>
              <a:p>
                <a:pPr algn="l">
                  <a:defRPr/>
                </a:pPr>
                <a:r>
                  <a:rPr lang="en-US" sz="1200" dirty="0">
                    <a:solidFill>
                      <a:srgbClr val="010000"/>
                    </a:solidFill>
                    <a:latin typeface="Arial" charset="0"/>
                    <a:cs typeface="+mn-cs"/>
                  </a:rPr>
                  <a:t>Total points scored by the candidate:  ___ Candidate Number___</a:t>
                </a:r>
              </a:p>
              <a:p>
                <a:pPr algn="l">
                  <a:defRPr/>
                </a:pPr>
                <a:endParaRPr lang="en-US" sz="1200" dirty="0">
                  <a:solidFill>
                    <a:srgbClr val="010000"/>
                  </a:solidFill>
                  <a:latin typeface="Arial" charset="0"/>
                  <a:cs typeface="+mn-cs"/>
                </a:endParaRPr>
              </a:p>
              <a:p>
                <a:pPr algn="l">
                  <a:defRPr/>
                </a:pPr>
                <a:r>
                  <a:rPr lang="en-US" sz="1200" b="1" dirty="0">
                    <a:solidFill>
                      <a:srgbClr val="010000"/>
                    </a:solidFill>
                    <a:latin typeface="Arial" charset="0"/>
                    <a:cs typeface="+mn-cs"/>
                  </a:rPr>
                  <a:t>Note: This skill performance is simulated with the </a:t>
                </a:r>
              </a:p>
              <a:p>
                <a:pPr algn="l">
                  <a:defRPr/>
                </a:pPr>
                <a:r>
                  <a:rPr lang="en-US" sz="1200" b="1" dirty="0">
                    <a:solidFill>
                      <a:srgbClr val="010000"/>
                    </a:solidFill>
                    <a:latin typeface="Arial" charset="0"/>
                    <a:cs typeface="+mn-cs"/>
                  </a:rPr>
                  <a:t>candidate being alone in order to evaluate individual stress</a:t>
                </a:r>
              </a:p>
              <a:p>
                <a:pPr algn="l">
                  <a:defRPr/>
                </a:pPr>
                <a:r>
                  <a:rPr lang="en-US" sz="1200" b="1" dirty="0">
                    <a:solidFill>
                      <a:srgbClr val="010000"/>
                    </a:solidFill>
                    <a:latin typeface="Arial" charset="0"/>
                    <a:cs typeface="+mn-cs"/>
                  </a:rPr>
                  <a:t> reaction.  Being alone is not a recommended fire ground practice.</a:t>
                </a:r>
              </a:p>
            </p:txBody>
          </p:sp>
          <p:sp>
            <p:nvSpPr>
              <p:cNvPr id="94215" name="Rectangle 7"/>
              <p:cNvSpPr>
                <a:spLocks noChangeArrowheads="1"/>
              </p:cNvSpPr>
              <p:nvPr/>
            </p:nvSpPr>
            <p:spPr bwMode="auto">
              <a:xfrm>
                <a:off x="2784" y="144"/>
                <a:ext cx="2976" cy="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94216" name="Rectangle 8"/>
          <p:cNvSpPr>
            <a:spLocks noGrp="1" noChangeArrowheads="1"/>
          </p:cNvSpPr>
          <p:nvPr>
            <p:ph type="body" idx="1"/>
          </p:nvPr>
        </p:nvSpPr>
        <p:spPr>
          <a:xfrm>
            <a:off x="1219200" y="990600"/>
            <a:ext cx="4648200" cy="4114800"/>
          </a:xfrm>
        </p:spPr>
        <p:txBody>
          <a:bodyPr/>
          <a:lstStyle/>
          <a:p>
            <a:pPr>
              <a:defRPr/>
            </a:pPr>
            <a:r>
              <a:rPr lang="en-US" sz="2900" dirty="0" smtClean="0">
                <a:effectLst>
                  <a:outerShdw blurRad="38100" dist="38100" dir="2700000" algn="tl">
                    <a:srgbClr val="DDDDDD"/>
                  </a:outerShdw>
                </a:effectLst>
                <a:latin typeface="Arial Black" charset="0"/>
                <a:cs typeface="+mn-cs"/>
              </a:rPr>
              <a:t>Practical Skills</a:t>
            </a:r>
          </a:p>
          <a:p>
            <a:pPr lvl="1">
              <a:defRPr/>
            </a:pPr>
            <a:r>
              <a:rPr lang="en-US" sz="2800" dirty="0" smtClean="0">
                <a:effectLst>
                  <a:outerShdw blurRad="38100" dist="38100" dir="2700000" algn="tl">
                    <a:srgbClr val="DDDDDD"/>
                  </a:outerShdw>
                </a:effectLst>
                <a:latin typeface="Arial Black" charset="0"/>
              </a:rPr>
              <a:t>Instructor</a:t>
            </a:r>
            <a:r>
              <a:rPr lang="en-US" sz="2800" dirty="0" smtClean="0">
                <a:effectLst>
                  <a:outerShdw blurRad="38100" dist="38100" dir="2700000" algn="tl">
                    <a:srgbClr val="DDDDDD"/>
                  </a:outerShdw>
                </a:effectLst>
                <a:latin typeface="Arial"/>
              </a:rPr>
              <a:t>’</a:t>
            </a:r>
            <a:r>
              <a:rPr lang="en-US" sz="2800" dirty="0" smtClean="0">
                <a:effectLst>
                  <a:outerShdw blurRad="38100" dist="38100" dir="2700000" algn="tl">
                    <a:srgbClr val="DDDDDD"/>
                  </a:outerShdw>
                </a:effectLst>
                <a:latin typeface="Arial Black" charset="0"/>
              </a:rPr>
              <a:t>s </a:t>
            </a:r>
            <a:r>
              <a:rPr lang="en-US" sz="2800" dirty="0" smtClean="0">
                <a:effectLst>
                  <a:outerShdw blurRad="38100" dist="38100" dir="2700000" algn="tl">
                    <a:srgbClr val="DDDDDD"/>
                  </a:outerShdw>
                </a:effectLst>
                <a:latin typeface="Arial Black" charset="0"/>
              </a:rPr>
              <a:t>Statement</a:t>
            </a:r>
            <a:endParaRPr lang="en-US" sz="2800" b="0" dirty="0" smtClean="0">
              <a:effectLst>
                <a:outerShdw blurRad="38100" dist="38100" dir="2700000" algn="tl">
                  <a:srgbClr val="DDDDDD"/>
                </a:outerShdw>
              </a:effectLst>
              <a:latin typeface="Arial Black" charset="0"/>
            </a:endParaRPr>
          </a:p>
          <a:p>
            <a:pPr lvl="1">
              <a:defRPr/>
            </a:pPr>
            <a:endParaRPr lang="en-US" sz="2800" dirty="0" smtClean="0">
              <a:effectLst>
                <a:outerShdw blurRad="38100" dist="38100" dir="2700000" algn="tl">
                  <a:srgbClr val="DDDDDD"/>
                </a:outerShdw>
              </a:effectLst>
              <a:latin typeface="Arial Black" charset="0"/>
            </a:endParaRPr>
          </a:p>
          <a:p>
            <a:pPr lvl="1">
              <a:defRPr/>
            </a:pPr>
            <a:r>
              <a:rPr lang="en-US" sz="2800" dirty="0" smtClean="0">
                <a:effectLst>
                  <a:outerShdw blurRad="38100" dist="38100" dir="2700000" algn="tl">
                    <a:srgbClr val="DDDDDD"/>
                  </a:outerShdw>
                </a:effectLst>
                <a:latin typeface="Arial Black" charset="0"/>
              </a:rPr>
              <a:t>Scoring</a:t>
            </a:r>
          </a:p>
          <a:p>
            <a:pPr lvl="1">
              <a:defRPr/>
            </a:pPr>
            <a:endParaRPr lang="en-US" sz="2800" dirty="0" smtClean="0">
              <a:effectLst>
                <a:outerShdw blurRad="38100" dist="38100" dir="2700000" algn="tl">
                  <a:srgbClr val="DDDDDD"/>
                </a:outerShdw>
              </a:effectLst>
              <a:latin typeface="Arial Black" charset="0"/>
            </a:endParaRPr>
          </a:p>
          <a:p>
            <a:pPr lvl="1">
              <a:defRPr/>
            </a:pPr>
            <a:r>
              <a:rPr lang="en-US" sz="2800" dirty="0" smtClean="0">
                <a:effectLst>
                  <a:outerShdw blurRad="38100" dist="38100" dir="2700000" algn="tl">
                    <a:srgbClr val="DDDDDD"/>
                  </a:outerShdw>
                </a:effectLst>
                <a:latin typeface="Arial Black" charset="0"/>
              </a:rPr>
              <a:t>Points</a:t>
            </a:r>
          </a:p>
          <a:p>
            <a:pPr>
              <a:defRPr/>
            </a:pPr>
            <a:endParaRPr lang="en-US" dirty="0" smtClean="0">
              <a:effectLst>
                <a:outerShdw blurRad="38100" dist="38100" dir="2700000" algn="tl">
                  <a:srgbClr val="DDDDDD"/>
                </a:outerShdw>
              </a:effectLst>
              <a:latin typeface="Arial Black" charset="0"/>
              <a:cs typeface="+mn-cs"/>
            </a:endParaRPr>
          </a:p>
        </p:txBody>
      </p:sp>
      <p:sp>
        <p:nvSpPr>
          <p:cNvPr id="14" name="Rectangle 9"/>
          <p:cNvSpPr>
            <a:spLocks noGrp="1" noChangeArrowheads="1"/>
          </p:cNvSpPr>
          <p:nvPr>
            <p:ph type="title"/>
          </p:nvPr>
        </p:nvSpPr>
        <p:spPr>
          <a:xfrm>
            <a:off x="0" y="0"/>
            <a:ext cx="4343400" cy="838200"/>
          </a:xfrm>
        </p:spPr>
        <p:txBody>
          <a:bodyPr/>
          <a:lstStyle/>
          <a:p>
            <a:pPr algn="ctr">
              <a:defRPr/>
            </a:pPr>
            <a:r>
              <a:rPr lang="en-US" dirty="0" err="1" smtClean="0">
                <a:cs typeface="+mj-cs"/>
              </a:rPr>
              <a:t>Practicals</a:t>
            </a:r>
            <a:endParaRPr lang="en-US" dirty="0" smtClean="0">
              <a:cs typeface="+mj-cs"/>
            </a:endParaRPr>
          </a:p>
        </p:txBody>
      </p:sp>
      <p:grpSp>
        <p:nvGrpSpPr>
          <p:cNvPr id="55303" name="Group 12"/>
          <p:cNvGrpSpPr>
            <a:grpSpLocks/>
          </p:cNvGrpSpPr>
          <p:nvPr/>
        </p:nvGrpSpPr>
        <p:grpSpPr bwMode="auto">
          <a:xfrm>
            <a:off x="5842000" y="3835400"/>
            <a:ext cx="3001963" cy="600075"/>
            <a:chOff x="3664" y="2416"/>
            <a:chExt cx="1891" cy="378"/>
          </a:xfrm>
        </p:grpSpPr>
        <p:sp>
          <p:nvSpPr>
            <p:cNvPr id="16" name="Oval 13"/>
            <p:cNvSpPr>
              <a:spLocks noChangeArrowheads="1"/>
            </p:cNvSpPr>
            <p:nvPr/>
          </p:nvSpPr>
          <p:spPr bwMode="auto">
            <a:xfrm>
              <a:off x="3664" y="2416"/>
              <a:ext cx="864" cy="288"/>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Text Box 14"/>
            <p:cNvSpPr txBox="1">
              <a:spLocks noChangeArrowheads="1"/>
            </p:cNvSpPr>
            <p:nvPr/>
          </p:nvSpPr>
          <p:spPr bwMode="auto">
            <a:xfrm>
              <a:off x="4560" y="2544"/>
              <a:ext cx="9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FD1503"/>
                  </a:solidFill>
                  <a:latin typeface="Arial" charset="0"/>
                  <a:cs typeface="+mn-cs"/>
                </a:rPr>
                <a:t>70% to pass</a:t>
              </a:r>
            </a:p>
          </p:txBody>
        </p:sp>
      </p:grpSp>
      <p:sp>
        <p:nvSpPr>
          <p:cNvPr id="18" name="Oval 13"/>
          <p:cNvSpPr>
            <a:spLocks noChangeArrowheads="1"/>
          </p:cNvSpPr>
          <p:nvPr/>
        </p:nvSpPr>
        <p:spPr bwMode="auto">
          <a:xfrm>
            <a:off x="8077200" y="1828800"/>
            <a:ext cx="838200" cy="2057400"/>
          </a:xfrm>
          <a:prstGeom prst="ellipse">
            <a:avLst/>
          </a:prstGeom>
          <a:noFill/>
          <a:ln w="38100">
            <a:solidFill>
              <a:srgbClr val="FD15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295400" y="990600"/>
            <a:ext cx="4648200" cy="4114800"/>
          </a:xfrm>
        </p:spPr>
        <p:txBody>
          <a:bodyPr/>
          <a:lstStyle/>
          <a:p>
            <a:pPr>
              <a:defRPr/>
            </a:pPr>
            <a:r>
              <a:rPr lang="en-US" sz="3800" dirty="0" smtClean="0">
                <a:effectLst>
                  <a:outerShdw blurRad="38100" dist="38100" dir="2700000" algn="tl">
                    <a:srgbClr val="DDDDDD"/>
                  </a:outerShdw>
                </a:effectLst>
                <a:latin typeface="Arial Black" charset="0"/>
                <a:cs typeface="+mn-cs"/>
              </a:rPr>
              <a:t>Practical Skills</a:t>
            </a:r>
            <a:endParaRPr lang="en-US"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Instructor</a:t>
            </a:r>
            <a:r>
              <a:rPr lang="en-US" sz="3200" dirty="0" smtClean="0">
                <a:effectLst>
                  <a:outerShdw blurRad="38100" dist="38100" dir="2700000" algn="tl">
                    <a:srgbClr val="DDDDDD"/>
                  </a:outerShdw>
                </a:effectLst>
                <a:latin typeface="Arial"/>
              </a:rPr>
              <a:t>’</a:t>
            </a:r>
            <a:r>
              <a:rPr lang="en-US" sz="3200" dirty="0" smtClean="0">
                <a:effectLst>
                  <a:outerShdw blurRad="38100" dist="38100" dir="2700000" algn="tl">
                    <a:srgbClr val="DDDDDD"/>
                  </a:outerShdw>
                </a:effectLst>
                <a:latin typeface="Arial Black" charset="0"/>
              </a:rPr>
              <a:t>s </a:t>
            </a:r>
            <a:r>
              <a:rPr lang="en-US" sz="3200" dirty="0" smtClean="0">
                <a:effectLst>
                  <a:outerShdw blurRad="38100" dist="38100" dir="2700000" algn="tl">
                    <a:srgbClr val="DDDDDD"/>
                  </a:outerShdw>
                </a:effectLst>
                <a:latin typeface="Arial Black" charset="0"/>
              </a:rPr>
              <a:t>Statement</a:t>
            </a:r>
            <a:endParaRPr lang="en-US" sz="3200" b="0" dirty="0" smtClean="0">
              <a:effectLst>
                <a:outerShdw blurRad="38100" dist="38100" dir="2700000" algn="tl">
                  <a:srgbClr val="DDDDDD"/>
                </a:outerShdw>
              </a:effectLst>
              <a:latin typeface="Arial Black" charset="0"/>
            </a:endParaRPr>
          </a:p>
          <a:p>
            <a:pPr lvl="1">
              <a:defRPr/>
            </a:pPr>
            <a:r>
              <a:rPr lang="en-US" sz="3200" dirty="0" smtClean="0">
                <a:effectLst>
                  <a:outerShdw blurRad="38100" dist="38100" dir="2700000" algn="tl">
                    <a:srgbClr val="DDDDDD"/>
                  </a:outerShdw>
                </a:effectLst>
                <a:latin typeface="Arial Black" charset="0"/>
              </a:rPr>
              <a:t>Scoring</a:t>
            </a:r>
          </a:p>
          <a:p>
            <a:pPr lvl="1">
              <a:defRPr/>
            </a:pPr>
            <a:r>
              <a:rPr lang="en-US" sz="3200" dirty="0" smtClean="0">
                <a:effectLst>
                  <a:outerShdw blurRad="38100" dist="38100" dir="2700000" algn="tl">
                    <a:srgbClr val="DDDDDD"/>
                  </a:outerShdw>
                </a:effectLst>
                <a:latin typeface="Arial Black" charset="0"/>
              </a:rPr>
              <a:t>Points</a:t>
            </a:r>
            <a:endParaRPr lang="en-US" dirty="0" smtClean="0">
              <a:effectLst>
                <a:outerShdw blurRad="38100" dist="38100" dir="2700000" algn="tl">
                  <a:srgbClr val="DDDDDD"/>
                </a:outerShdw>
              </a:effectLst>
              <a:latin typeface="Arial Black" charset="0"/>
            </a:endParaRPr>
          </a:p>
          <a:p>
            <a:pPr>
              <a:defRPr/>
            </a:pPr>
            <a:endParaRPr lang="en-US" dirty="0" smtClean="0">
              <a:effectLst>
                <a:outerShdw blurRad="38100" dist="38100" dir="2700000" algn="tl">
                  <a:srgbClr val="DDDDDD"/>
                </a:outerShdw>
              </a:effectLst>
              <a:latin typeface="Arial Black" charset="0"/>
              <a:cs typeface="+mn-cs"/>
            </a:endParaRPr>
          </a:p>
        </p:txBody>
      </p:sp>
      <p:sp>
        <p:nvSpPr>
          <p:cNvPr id="95237" name="Line 5"/>
          <p:cNvSpPr>
            <a:spLocks noChangeShapeType="1"/>
          </p:cNvSpPr>
          <p:nvPr/>
        </p:nvSpPr>
        <p:spPr bwMode="auto">
          <a:xfrm>
            <a:off x="1828800" y="3352800"/>
            <a:ext cx="6019800" cy="7938"/>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5238" name="Text Box 6"/>
          <p:cNvSpPr txBox="1">
            <a:spLocks noChangeArrowheads="1"/>
          </p:cNvSpPr>
          <p:nvPr/>
        </p:nvSpPr>
        <p:spPr bwMode="auto">
          <a:xfrm>
            <a:off x="4572000" y="2913324"/>
            <a:ext cx="4495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scoring points should be reviewed by the instructor during any practice scenarios and prior to any practical testing.  </a:t>
            </a:r>
          </a:p>
          <a:p>
            <a:pPr algn="l">
              <a:defRPr/>
            </a:pPr>
            <a:r>
              <a:rPr lang="en-US" b="1" dirty="0">
                <a:solidFill>
                  <a:srgbClr val="010000"/>
                </a:solidFill>
                <a:latin typeface="Arial" charset="0"/>
                <a:cs typeface="+mn-cs"/>
              </a:rPr>
              <a:t>This allows the candidate to understand exactly what is expected.</a:t>
            </a: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295400" y="990600"/>
            <a:ext cx="4648200" cy="4114800"/>
          </a:xfrm>
        </p:spPr>
        <p:txBody>
          <a:bodyPr/>
          <a:lstStyle/>
          <a:p>
            <a:pPr>
              <a:defRPr/>
            </a:pPr>
            <a:r>
              <a:rPr lang="en-US" sz="3800" dirty="0" smtClean="0">
                <a:effectLst>
                  <a:outerShdw blurRad="38100" dist="38100" dir="2700000" algn="tl">
                    <a:srgbClr val="DDDDDD"/>
                  </a:outerShdw>
                </a:effectLst>
                <a:latin typeface="Arial Black" charset="0"/>
                <a:cs typeface="+mn-cs"/>
              </a:rPr>
              <a:t>Practical Skills</a:t>
            </a:r>
            <a:endParaRPr lang="en-US" dirty="0" smtClean="0">
              <a:effectLst>
                <a:outerShdw blurRad="38100" dist="38100" dir="2700000" algn="tl">
                  <a:srgbClr val="DDDDDD"/>
                </a:outerShdw>
              </a:effectLst>
              <a:latin typeface="Arial Black" charset="0"/>
              <a:cs typeface="+mn-cs"/>
            </a:endParaRPr>
          </a:p>
          <a:p>
            <a:pPr lvl="1">
              <a:defRPr/>
            </a:pPr>
            <a:r>
              <a:rPr lang="en-US" sz="3200" dirty="0" smtClean="0">
                <a:effectLst>
                  <a:outerShdw blurRad="38100" dist="38100" dir="2700000" algn="tl">
                    <a:srgbClr val="DDDDDD"/>
                  </a:outerShdw>
                </a:effectLst>
                <a:latin typeface="Arial Black" charset="0"/>
              </a:rPr>
              <a:t>Instructor</a:t>
            </a:r>
            <a:r>
              <a:rPr lang="en-US" sz="3200" dirty="0" smtClean="0">
                <a:effectLst>
                  <a:outerShdw blurRad="38100" dist="38100" dir="2700000" algn="tl">
                    <a:srgbClr val="DDDDDD"/>
                  </a:outerShdw>
                </a:effectLst>
                <a:latin typeface="Arial"/>
              </a:rPr>
              <a:t>’</a:t>
            </a:r>
            <a:r>
              <a:rPr lang="en-US" sz="3200" dirty="0" smtClean="0">
                <a:effectLst>
                  <a:outerShdw blurRad="38100" dist="38100" dir="2700000" algn="tl">
                    <a:srgbClr val="DDDDDD"/>
                  </a:outerShdw>
                </a:effectLst>
                <a:latin typeface="Arial Black" charset="0"/>
              </a:rPr>
              <a:t>s </a:t>
            </a:r>
            <a:r>
              <a:rPr lang="en-US" sz="3200" dirty="0" smtClean="0">
                <a:effectLst>
                  <a:outerShdw blurRad="38100" dist="38100" dir="2700000" algn="tl">
                    <a:srgbClr val="DDDDDD"/>
                  </a:outerShdw>
                </a:effectLst>
                <a:latin typeface="Arial Black" charset="0"/>
              </a:rPr>
              <a:t>Statement</a:t>
            </a:r>
            <a:endParaRPr lang="en-US" sz="3200" b="0" dirty="0" smtClean="0">
              <a:effectLst>
                <a:outerShdw blurRad="38100" dist="38100" dir="2700000" algn="tl">
                  <a:srgbClr val="DDDDDD"/>
                </a:outerShdw>
              </a:effectLst>
              <a:latin typeface="Arial Black" charset="0"/>
            </a:endParaRPr>
          </a:p>
          <a:p>
            <a:pPr lvl="1">
              <a:defRPr/>
            </a:pPr>
            <a:r>
              <a:rPr lang="en-US" sz="3200" dirty="0" smtClean="0">
                <a:effectLst>
                  <a:outerShdw blurRad="38100" dist="38100" dir="2700000" algn="tl">
                    <a:srgbClr val="DDDDDD"/>
                  </a:outerShdw>
                </a:effectLst>
                <a:latin typeface="Arial Black" charset="0"/>
              </a:rPr>
              <a:t>Scoring</a:t>
            </a:r>
          </a:p>
          <a:p>
            <a:pPr lvl="1">
              <a:defRPr/>
            </a:pPr>
            <a:r>
              <a:rPr lang="en-US" sz="3200" dirty="0" smtClean="0">
                <a:effectLst>
                  <a:outerShdw blurRad="38100" dist="38100" dir="2700000" algn="tl">
                    <a:srgbClr val="DDDDDD"/>
                  </a:outerShdw>
                </a:effectLst>
                <a:latin typeface="Arial Black" charset="0"/>
              </a:rPr>
              <a:t>Points</a:t>
            </a:r>
            <a:endParaRPr lang="en-US" dirty="0" smtClean="0">
              <a:effectLst>
                <a:outerShdw blurRad="38100" dist="38100" dir="2700000" algn="tl">
                  <a:srgbClr val="DDDDDD"/>
                </a:outerShdw>
              </a:effectLst>
              <a:latin typeface="Arial Black" charset="0"/>
            </a:endParaRPr>
          </a:p>
          <a:p>
            <a:pPr>
              <a:defRPr/>
            </a:pPr>
            <a:endParaRPr lang="en-US" dirty="0" smtClean="0">
              <a:effectLst>
                <a:outerShdw blurRad="38100" dist="38100" dir="2700000" algn="tl">
                  <a:srgbClr val="DDDDDD"/>
                </a:outerShdw>
              </a:effectLst>
              <a:latin typeface="Arial Black" charset="0"/>
              <a:cs typeface="+mn-cs"/>
            </a:endParaRPr>
          </a:p>
        </p:txBody>
      </p:sp>
      <p:sp>
        <p:nvSpPr>
          <p:cNvPr id="97285" name="Line 5"/>
          <p:cNvSpPr>
            <a:spLocks noChangeShapeType="1"/>
          </p:cNvSpPr>
          <p:nvPr/>
        </p:nvSpPr>
        <p:spPr bwMode="auto">
          <a:xfrm>
            <a:off x="1828800" y="3352800"/>
            <a:ext cx="6096000" cy="7938"/>
          </a:xfrm>
          <a:prstGeom prst="line">
            <a:avLst/>
          </a:prstGeom>
          <a:noFill/>
          <a:ln w="38100">
            <a:solidFill>
              <a:srgbClr val="FD0F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7" name="Text Box 7"/>
          <p:cNvSpPr txBox="1">
            <a:spLocks noChangeArrowheads="1"/>
          </p:cNvSpPr>
          <p:nvPr/>
        </p:nvSpPr>
        <p:spPr bwMode="auto">
          <a:xfrm>
            <a:off x="4572000" y="2924992"/>
            <a:ext cx="464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b="1" dirty="0">
                <a:solidFill>
                  <a:srgbClr val="010000"/>
                </a:solidFill>
                <a:latin typeface="Arial" charset="0"/>
                <a:cs typeface="+mn-cs"/>
              </a:rPr>
              <a:t>The practical scoring is used like </a:t>
            </a:r>
            <a:r>
              <a:rPr lang="en-US" b="1" dirty="0" smtClean="0">
                <a:solidFill>
                  <a:srgbClr val="010000"/>
                </a:solidFill>
                <a:latin typeface="Arial" charset="0"/>
                <a:cs typeface="+mn-cs"/>
              </a:rPr>
              <a:t>a</a:t>
            </a:r>
            <a:r>
              <a:rPr lang="ja-JP" altLang="en-US" b="1" dirty="0" smtClean="0">
                <a:solidFill>
                  <a:srgbClr val="010000"/>
                </a:solidFill>
                <a:latin typeface="Arial"/>
                <a:cs typeface="+mn-cs"/>
              </a:rPr>
              <a:t>‘</a:t>
            </a:r>
            <a:r>
              <a:rPr lang="en-US" b="1" dirty="0">
                <a:solidFill>
                  <a:srgbClr val="010000"/>
                </a:solidFill>
                <a:latin typeface="Arial" charset="0"/>
                <a:cs typeface="+mn-cs"/>
              </a:rPr>
              <a:t>score card</a:t>
            </a:r>
            <a:r>
              <a:rPr lang="ja-JP" altLang="en-US" b="1" dirty="0">
                <a:solidFill>
                  <a:srgbClr val="010000"/>
                </a:solidFill>
                <a:latin typeface="Arial"/>
                <a:cs typeface="+mn-cs"/>
              </a:rPr>
              <a:t>’</a:t>
            </a:r>
            <a:r>
              <a:rPr lang="en-US" b="1" dirty="0">
                <a:solidFill>
                  <a:srgbClr val="010000"/>
                </a:solidFill>
                <a:latin typeface="Arial" charset="0"/>
                <a:cs typeface="+mn-cs"/>
              </a:rPr>
              <a:t>to grade each </a:t>
            </a:r>
            <a:r>
              <a:rPr lang="en-US" b="1" dirty="0" smtClean="0">
                <a:solidFill>
                  <a:srgbClr val="010000"/>
                </a:solidFill>
                <a:latin typeface="Arial" charset="0"/>
                <a:cs typeface="+mn-cs"/>
              </a:rPr>
              <a:t>candidate individually</a:t>
            </a:r>
            <a:r>
              <a:rPr lang="en-US" b="1" dirty="0">
                <a:solidFill>
                  <a:srgbClr val="010000"/>
                </a:solidFill>
                <a:latin typeface="Arial" charset="0"/>
                <a:cs typeface="+mn-cs"/>
              </a:rPr>
              <a:t>.</a:t>
            </a:r>
          </a:p>
          <a:p>
            <a:pPr algn="l">
              <a:defRPr/>
            </a:pPr>
            <a:r>
              <a:rPr lang="en-US" b="1" dirty="0">
                <a:solidFill>
                  <a:srgbClr val="010000"/>
                </a:solidFill>
                <a:latin typeface="Arial" charset="0"/>
                <a:cs typeface="+mn-cs"/>
              </a:rPr>
              <a:t>During a multi-person task </a:t>
            </a:r>
            <a:r>
              <a:rPr lang="en-US" b="1" dirty="0" smtClean="0">
                <a:solidFill>
                  <a:srgbClr val="010000"/>
                </a:solidFill>
                <a:latin typeface="Arial" charset="0"/>
                <a:cs typeface="+mn-cs"/>
              </a:rPr>
              <a:t>practical such </a:t>
            </a:r>
            <a:r>
              <a:rPr lang="en-US" b="1" dirty="0">
                <a:solidFill>
                  <a:srgbClr val="010000"/>
                </a:solidFill>
                <a:latin typeface="Arial" charset="0"/>
                <a:cs typeface="+mn-cs"/>
              </a:rPr>
              <a:t>as ladder carries and raises, the</a:t>
            </a:r>
          </a:p>
          <a:p>
            <a:pPr algn="l">
              <a:defRPr/>
            </a:pPr>
            <a:r>
              <a:rPr lang="en-US" b="1" dirty="0">
                <a:solidFill>
                  <a:srgbClr val="010000"/>
                </a:solidFill>
                <a:latin typeface="Arial" charset="0"/>
                <a:cs typeface="+mn-cs"/>
              </a:rPr>
              <a:t>candidate is scored on the individual </a:t>
            </a:r>
            <a:r>
              <a:rPr lang="en-US" b="1" dirty="0" smtClean="0">
                <a:solidFill>
                  <a:srgbClr val="010000"/>
                </a:solidFill>
                <a:latin typeface="Arial" charset="0"/>
                <a:cs typeface="+mn-cs"/>
              </a:rPr>
              <a:t> task </a:t>
            </a:r>
            <a:r>
              <a:rPr lang="en-US" b="1" dirty="0">
                <a:solidFill>
                  <a:srgbClr val="010000"/>
                </a:solidFill>
                <a:latin typeface="Arial" charset="0"/>
                <a:cs typeface="+mn-cs"/>
              </a:rPr>
              <a:t>she is performing.</a:t>
            </a:r>
          </a:p>
        </p:txBody>
      </p:sp>
      <p:sp>
        <p:nvSpPr>
          <p:cNvPr id="12" name="Rectangle 9"/>
          <p:cNvSpPr>
            <a:spLocks noGrp="1" noChangeArrowheads="1"/>
          </p:cNvSpPr>
          <p:nvPr>
            <p:ph type="title"/>
          </p:nvPr>
        </p:nvSpPr>
        <p:spPr>
          <a:xfrm>
            <a:off x="0" y="0"/>
            <a:ext cx="9144000" cy="838200"/>
          </a:xfrm>
        </p:spPr>
        <p:txBody>
          <a:bodyPr/>
          <a:lstStyle/>
          <a:p>
            <a:pPr algn="ctr">
              <a:defRPr/>
            </a:pPr>
            <a:r>
              <a:rPr lang="en-US" dirty="0" err="1" smtClean="0">
                <a:cs typeface="+mj-cs"/>
              </a:rPr>
              <a:t>Practicals</a:t>
            </a:r>
            <a:endParaRPr lang="en-US" dirty="0" smtClean="0">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ChangeArrowheads="1"/>
          </p:cNvSpPr>
          <p:nvPr>
            <p:ph type="title"/>
          </p:nvPr>
        </p:nvSpPr>
        <p:spPr>
          <a:xfrm>
            <a:off x="0" y="0"/>
            <a:ext cx="9144000" cy="800219"/>
          </a:xfrm>
        </p:spPr>
        <p:txBody>
          <a:bodyPr/>
          <a:lstStyle/>
          <a:p>
            <a:pPr algn="ctr">
              <a:defRPr/>
            </a:pPr>
            <a:r>
              <a:rPr lang="en-US" dirty="0" smtClean="0">
                <a:cs typeface="+mj-cs"/>
              </a:rPr>
              <a:t>Developed By:</a:t>
            </a:r>
            <a:endParaRPr lang="en-US" dirty="0" smtClean="0">
              <a:cs typeface="+mj-cs"/>
            </a:endParaRPr>
          </a:p>
        </p:txBody>
      </p:sp>
      <p:sp>
        <p:nvSpPr>
          <p:cNvPr id="2" name="Content Placeholder 1"/>
          <p:cNvSpPr>
            <a:spLocks noGrp="1"/>
          </p:cNvSpPr>
          <p:nvPr>
            <p:ph idx="1"/>
          </p:nvPr>
        </p:nvSpPr>
        <p:spPr>
          <a:xfrm>
            <a:off x="381000" y="1905000"/>
            <a:ext cx="8763000" cy="4191000"/>
          </a:xfrm>
        </p:spPr>
        <p:txBody>
          <a:bodyPr/>
          <a:lstStyle/>
          <a:p>
            <a:pPr algn="ctr"/>
            <a:r>
              <a:rPr lang="en-US" dirty="0"/>
              <a:t>	</a:t>
            </a:r>
            <a:r>
              <a:rPr lang="en-US" b="1" dirty="0" smtClean="0"/>
              <a:t>NC DOI OSFM</a:t>
            </a:r>
          </a:p>
          <a:p>
            <a:pPr algn="ctr"/>
            <a:r>
              <a:rPr lang="en-US" dirty="0"/>
              <a:t>	</a:t>
            </a:r>
            <a:r>
              <a:rPr lang="en-US" dirty="0" smtClean="0"/>
              <a:t>Research &amp; Program Development</a:t>
            </a:r>
            <a:endParaRPr lang="en-US" dirty="0"/>
          </a:p>
        </p:txBody>
      </p:sp>
    </p:spTree>
    <p:extLst>
      <p:ext uri="{BB962C8B-B14F-4D97-AF65-F5344CB8AC3E}">
        <p14:creationId xmlns:p14="http://schemas.microsoft.com/office/powerpoint/2010/main" val="45106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JPR </a:t>
            </a:r>
            <a:r>
              <a:rPr lang="en-US" sz="4400" dirty="0"/>
              <a:t>Format </a:t>
            </a:r>
            <a:endParaRPr lang="en-US" sz="4400" dirty="0" smtClean="0">
              <a:ea typeface="+mj-ea"/>
              <a:cs typeface="+mj-cs"/>
            </a:endParaRPr>
          </a:p>
        </p:txBody>
      </p:sp>
      <p:sp>
        <p:nvSpPr>
          <p:cNvPr id="3" name="Content Placeholder 2"/>
          <p:cNvSpPr>
            <a:spLocks noGrp="1"/>
          </p:cNvSpPr>
          <p:nvPr>
            <p:ph idx="1"/>
          </p:nvPr>
        </p:nvSpPr>
        <p:spPr/>
        <p:txBody>
          <a:bodyPr/>
          <a:lstStyle/>
          <a:p>
            <a:pPr>
              <a:defRPr/>
            </a:pPr>
            <a:r>
              <a:rPr lang="en-US" sz="3600" dirty="0"/>
              <a:t>The JPRs for each duty defines </a:t>
            </a:r>
            <a:r>
              <a:rPr lang="en-US" sz="3600" dirty="0" smtClean="0"/>
              <a:t>what </a:t>
            </a:r>
            <a:r>
              <a:rPr lang="en-US" sz="3600" dirty="0"/>
              <a:t>the candidate must be able </a:t>
            </a:r>
            <a:r>
              <a:rPr lang="en-US" sz="3600" dirty="0" smtClean="0"/>
              <a:t>to </a:t>
            </a:r>
            <a:r>
              <a:rPr lang="en-US" sz="3600" dirty="0"/>
              <a:t>do in order to successfully </a:t>
            </a:r>
            <a:r>
              <a:rPr lang="en-US" sz="3600" dirty="0" smtClean="0"/>
              <a:t>perform </a:t>
            </a:r>
            <a:r>
              <a:rPr lang="en-US" sz="3600" dirty="0"/>
              <a:t>that duty.</a:t>
            </a:r>
          </a:p>
          <a:p>
            <a:pPr lvl="1">
              <a:defRPr/>
            </a:pPr>
            <a:endParaRPr lang="en-US" sz="3600" dirty="0"/>
          </a:p>
        </p:txBody>
      </p:sp>
    </p:spTree>
    <p:extLst>
      <p:ext uri="{BB962C8B-B14F-4D97-AF65-F5344CB8AC3E}">
        <p14:creationId xmlns:p14="http://schemas.microsoft.com/office/powerpoint/2010/main" val="8795547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JPR </a:t>
            </a:r>
            <a:r>
              <a:rPr lang="en-US" sz="4400" dirty="0"/>
              <a:t>Format </a:t>
            </a:r>
            <a:endParaRPr lang="en-US" sz="4400" dirty="0" smtClean="0">
              <a:ea typeface="+mj-ea"/>
              <a:cs typeface="+mj-cs"/>
            </a:endParaRPr>
          </a:p>
        </p:txBody>
      </p:sp>
      <p:sp>
        <p:nvSpPr>
          <p:cNvPr id="3" name="Content Placeholder 2"/>
          <p:cNvSpPr>
            <a:spLocks noGrp="1"/>
          </p:cNvSpPr>
          <p:nvPr>
            <p:ph idx="1"/>
          </p:nvPr>
        </p:nvSpPr>
        <p:spPr/>
        <p:txBody>
          <a:bodyPr/>
          <a:lstStyle/>
          <a:p>
            <a:pPr>
              <a:defRPr/>
            </a:pPr>
            <a:r>
              <a:rPr lang="en-US" sz="3600" dirty="0"/>
              <a:t>Together, the duties and </a:t>
            </a:r>
            <a:r>
              <a:rPr lang="en-US" sz="3600" dirty="0" smtClean="0"/>
              <a:t>their </a:t>
            </a:r>
            <a:r>
              <a:rPr lang="en-US" sz="3600" dirty="0"/>
              <a:t>JPRs define the job </a:t>
            </a:r>
            <a:r>
              <a:rPr lang="en-US" sz="3600" dirty="0" smtClean="0"/>
              <a:t>parameters</a:t>
            </a:r>
            <a:r>
              <a:rPr lang="en-US" sz="3600" dirty="0"/>
              <a:t>; that is, the </a:t>
            </a:r>
            <a:r>
              <a:rPr lang="en-US" sz="3600" dirty="0" smtClean="0"/>
              <a:t>standard </a:t>
            </a:r>
            <a:r>
              <a:rPr lang="en-US" sz="3600" dirty="0"/>
              <a:t>objective as a whole is </a:t>
            </a:r>
            <a:r>
              <a:rPr lang="en-US" sz="3600" dirty="0" smtClean="0"/>
              <a:t>a </a:t>
            </a:r>
            <a:r>
              <a:rPr lang="en-US" sz="3600" dirty="0"/>
              <a:t>description of a job.</a:t>
            </a:r>
          </a:p>
          <a:p>
            <a:pPr lvl="1">
              <a:defRPr/>
            </a:pPr>
            <a:endParaRPr lang="en-US" sz="3600" dirty="0"/>
          </a:p>
        </p:txBody>
      </p:sp>
    </p:spTree>
    <p:extLst>
      <p:ext uri="{BB962C8B-B14F-4D97-AF65-F5344CB8AC3E}">
        <p14:creationId xmlns:p14="http://schemas.microsoft.com/office/powerpoint/2010/main" val="18757425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646331"/>
          </a:xfrm>
        </p:spPr>
        <p:txBody>
          <a:bodyPr/>
          <a:lstStyle/>
          <a:p>
            <a:pPr algn="ctr">
              <a:defRPr/>
            </a:pPr>
            <a:r>
              <a:rPr lang="en-US" sz="3600" dirty="0" smtClean="0"/>
              <a:t>The JPR Has 3 Critical Components </a:t>
            </a:r>
            <a:endParaRPr lang="en-US" sz="3600" dirty="0" smtClean="0">
              <a:ea typeface="+mj-ea"/>
              <a:cs typeface="+mj-cs"/>
            </a:endParaRPr>
          </a:p>
        </p:txBody>
      </p:sp>
      <p:sp>
        <p:nvSpPr>
          <p:cNvPr id="3" name="Content Placeholder 2"/>
          <p:cNvSpPr>
            <a:spLocks noGrp="1"/>
          </p:cNvSpPr>
          <p:nvPr>
            <p:ph idx="1"/>
          </p:nvPr>
        </p:nvSpPr>
        <p:spPr/>
        <p:txBody>
          <a:bodyPr/>
          <a:lstStyle/>
          <a:p>
            <a:pPr>
              <a:defRPr/>
            </a:pPr>
            <a:r>
              <a:rPr lang="en-US" sz="3600" dirty="0" smtClean="0"/>
              <a:t>The </a:t>
            </a:r>
            <a:r>
              <a:rPr lang="en-US" sz="3600" u="sng" dirty="0" smtClean="0"/>
              <a:t>Task</a:t>
            </a:r>
            <a:r>
              <a:rPr lang="en-US" sz="3600" dirty="0" smtClean="0"/>
              <a:t> that is to be performed.</a:t>
            </a:r>
          </a:p>
          <a:p>
            <a:pPr>
              <a:defRPr/>
            </a:pPr>
            <a:endParaRPr lang="en-US" dirty="0"/>
          </a:p>
          <a:p>
            <a:pPr>
              <a:defRPr/>
            </a:pPr>
            <a:r>
              <a:rPr lang="en-US" sz="3600" u="sng" dirty="0" smtClean="0"/>
              <a:t>Tools, equipment, or materials </a:t>
            </a:r>
            <a:r>
              <a:rPr lang="en-US" sz="3600" dirty="0" smtClean="0"/>
              <a:t>that must be provided to successfully complete the task.</a:t>
            </a:r>
          </a:p>
          <a:p>
            <a:pPr>
              <a:defRPr/>
            </a:pPr>
            <a:endParaRPr lang="en-US" dirty="0"/>
          </a:p>
          <a:p>
            <a:pPr>
              <a:defRPr/>
            </a:pPr>
            <a:r>
              <a:rPr lang="en-US" sz="3600" u="sng" dirty="0" smtClean="0"/>
              <a:t>Evaluation parameters </a:t>
            </a:r>
            <a:r>
              <a:rPr lang="en-US" sz="3600" dirty="0" smtClean="0"/>
              <a:t>and </a:t>
            </a:r>
            <a:r>
              <a:rPr lang="en-US" sz="3600" u="sng" dirty="0" smtClean="0"/>
              <a:t>performance outcomes</a:t>
            </a:r>
            <a:r>
              <a:rPr lang="en-US" sz="3600" dirty="0" smtClean="0"/>
              <a:t>.</a:t>
            </a:r>
            <a:endParaRPr lang="en-US" sz="3600" dirty="0"/>
          </a:p>
          <a:p>
            <a:pPr lvl="1">
              <a:defRPr/>
            </a:pPr>
            <a:endParaRPr lang="en-US" sz="3600" dirty="0"/>
          </a:p>
        </p:txBody>
      </p:sp>
    </p:spTree>
    <p:extLst>
      <p:ext uri="{BB962C8B-B14F-4D97-AF65-F5344CB8AC3E}">
        <p14:creationId xmlns:p14="http://schemas.microsoft.com/office/powerpoint/2010/main" val="3836120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769441"/>
          </a:xfrm>
        </p:spPr>
        <p:txBody>
          <a:bodyPr/>
          <a:lstStyle/>
          <a:p>
            <a:pPr algn="ctr">
              <a:defRPr/>
            </a:pPr>
            <a:r>
              <a:rPr lang="en-US" sz="4400" dirty="0" smtClean="0"/>
              <a:t>The JPR Also Includes</a:t>
            </a:r>
            <a:endParaRPr lang="en-US" sz="4400" dirty="0" smtClean="0">
              <a:ea typeface="+mj-ea"/>
              <a:cs typeface="+mj-cs"/>
            </a:endParaRPr>
          </a:p>
        </p:txBody>
      </p:sp>
      <p:sp>
        <p:nvSpPr>
          <p:cNvPr id="3" name="Content Placeholder 2"/>
          <p:cNvSpPr>
            <a:spLocks noGrp="1"/>
          </p:cNvSpPr>
          <p:nvPr>
            <p:ph idx="1"/>
          </p:nvPr>
        </p:nvSpPr>
        <p:spPr/>
        <p:txBody>
          <a:bodyPr/>
          <a:lstStyle/>
          <a:p>
            <a:pPr>
              <a:defRPr/>
            </a:pPr>
            <a:r>
              <a:rPr lang="en-US" sz="4000" u="sng" dirty="0"/>
              <a:t>Requisite Knowledge</a:t>
            </a:r>
            <a:r>
              <a:rPr lang="en-US" sz="4000" dirty="0"/>
              <a:t>. </a:t>
            </a:r>
            <a:r>
              <a:rPr lang="en-US" sz="4000" dirty="0" smtClean="0"/>
              <a:t>The knowledge </a:t>
            </a:r>
            <a:r>
              <a:rPr lang="en-US" sz="4000" dirty="0"/>
              <a:t>necessary to </a:t>
            </a:r>
            <a:r>
              <a:rPr lang="en-US" sz="4000" dirty="0" smtClean="0"/>
              <a:t>successfully </a:t>
            </a:r>
            <a:r>
              <a:rPr lang="en-US" sz="4000" dirty="0"/>
              <a:t>complete the JPR.</a:t>
            </a:r>
          </a:p>
          <a:p>
            <a:pPr>
              <a:defRPr/>
            </a:pPr>
            <a:endParaRPr lang="en-US" u="sng" dirty="0" smtClean="0">
              <a:latin typeface="Arial" charset="0"/>
            </a:endParaRPr>
          </a:p>
          <a:p>
            <a:pPr>
              <a:defRPr/>
            </a:pPr>
            <a:r>
              <a:rPr lang="en-US" u="sng" dirty="0" smtClean="0">
                <a:latin typeface="Arial" charset="0"/>
              </a:rPr>
              <a:t>Requisite </a:t>
            </a:r>
            <a:r>
              <a:rPr lang="en-US" u="sng" dirty="0">
                <a:latin typeface="Arial" charset="0"/>
              </a:rPr>
              <a:t>Skills</a:t>
            </a:r>
            <a:r>
              <a:rPr lang="en-US" dirty="0">
                <a:latin typeface="Arial" charset="0"/>
              </a:rPr>
              <a:t>. The total number of skills an individual </a:t>
            </a:r>
            <a:r>
              <a:rPr lang="en-US" dirty="0" smtClean="0">
                <a:latin typeface="Arial" charset="0"/>
              </a:rPr>
              <a:t>must possess </a:t>
            </a:r>
            <a:r>
              <a:rPr lang="en-US" dirty="0">
                <a:latin typeface="Arial" charset="0"/>
              </a:rPr>
              <a:t>to successfully </a:t>
            </a:r>
            <a:r>
              <a:rPr lang="en-US" dirty="0" smtClean="0">
                <a:latin typeface="Arial" charset="0"/>
              </a:rPr>
              <a:t>complete </a:t>
            </a:r>
            <a:r>
              <a:rPr lang="en-US" dirty="0">
                <a:latin typeface="Arial" charset="0"/>
              </a:rPr>
              <a:t>the JPR.</a:t>
            </a:r>
          </a:p>
          <a:p>
            <a:pPr>
              <a:defRPr/>
            </a:pPr>
            <a:endParaRPr lang="en-US" dirty="0">
              <a:latin typeface="Arial" charset="0"/>
            </a:endParaRPr>
          </a:p>
          <a:p>
            <a:pPr>
              <a:defRPr/>
            </a:pPr>
            <a:endParaRPr lang="en-US" sz="3600" dirty="0" smtClean="0"/>
          </a:p>
          <a:p>
            <a:pPr>
              <a:defRPr/>
            </a:pPr>
            <a:endParaRPr lang="en-US" dirty="0"/>
          </a:p>
          <a:p>
            <a:pPr lvl="1">
              <a:defRPr/>
            </a:pPr>
            <a:endParaRPr lang="en-US" sz="3600" dirty="0"/>
          </a:p>
        </p:txBody>
      </p:sp>
    </p:spTree>
    <p:extLst>
      <p:ext uri="{BB962C8B-B14F-4D97-AF65-F5344CB8AC3E}">
        <p14:creationId xmlns:p14="http://schemas.microsoft.com/office/powerpoint/2010/main" val="567689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2261</TotalTime>
  <Words>2975</Words>
  <Application>Microsoft Macintosh PowerPoint</Application>
  <PresentationFormat>On-screen Show (4:3)</PresentationFormat>
  <Paragraphs>555</Paragraphs>
  <Slides>55</Slides>
  <Notes>11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Generic (Online)</vt:lpstr>
      <vt:lpstr>NC OSFM Lesson Plan Design</vt:lpstr>
      <vt:lpstr>Previous NFPA Format</vt:lpstr>
      <vt:lpstr>The NFPA Format Now</vt:lpstr>
      <vt:lpstr>Concept of the JPR Format </vt:lpstr>
      <vt:lpstr>JPR Format </vt:lpstr>
      <vt:lpstr>JPR Format </vt:lpstr>
      <vt:lpstr>JPR Format </vt:lpstr>
      <vt:lpstr>The JPR Has 3 Critical Components </vt:lpstr>
      <vt:lpstr>The JPR Also Includes</vt:lpstr>
      <vt:lpstr>JPRs and Certification</vt:lpstr>
      <vt:lpstr>Objectives</vt:lpstr>
      <vt:lpstr>Objectives</vt:lpstr>
      <vt:lpstr>PowerPoint Presentation</vt:lpstr>
      <vt:lpstr>Lesson Plan Components</vt:lpstr>
      <vt:lpstr>Lesson Plans</vt:lpstr>
      <vt:lpstr>Lesson Plans</vt:lpstr>
      <vt:lpstr>Lesson Plans</vt:lpstr>
      <vt:lpstr>Lesson Plans</vt:lpstr>
      <vt:lpstr>Lesson Plans</vt:lpstr>
      <vt:lpstr>Levels of Learning</vt:lpstr>
      <vt:lpstr>Knowledge</vt:lpstr>
      <vt:lpstr>Knowledge</vt:lpstr>
      <vt:lpstr>Comprehension</vt:lpstr>
      <vt:lpstr>Comprehension</vt:lpstr>
      <vt:lpstr>Application</vt:lpstr>
      <vt:lpstr>Application</vt:lpstr>
      <vt:lpstr>Analysis</vt:lpstr>
      <vt:lpstr>Synthesis</vt:lpstr>
      <vt:lpstr>Evaluation</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Lesson Plans</vt:lpstr>
      <vt:lpstr>Practicals</vt:lpstr>
      <vt:lpstr>Practicals</vt:lpstr>
      <vt:lpstr>Practicals</vt:lpstr>
      <vt:lpstr>Practicals</vt:lpstr>
      <vt:lpstr>Practicals</vt:lpstr>
      <vt:lpstr>Practicals</vt:lpstr>
      <vt:lpstr>Practicals</vt:lpstr>
      <vt:lpstr>Practicals</vt:lpstr>
      <vt:lpstr>Practicals</vt:lpstr>
      <vt:lpstr>Practicals</vt:lpstr>
      <vt:lpstr>Developed By:</vt:lpstr>
    </vt:vector>
  </TitlesOfParts>
  <Company>NC Dept. of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Rescue</dc:title>
  <dc:creator>Trisha Tripp</dc:creator>
  <cp:lastModifiedBy>Chris Best</cp:lastModifiedBy>
  <cp:revision>148</cp:revision>
  <cp:lastPrinted>2011-06-16T19:48:09Z</cp:lastPrinted>
  <dcterms:created xsi:type="dcterms:W3CDTF">2011-07-12T23:55:04Z</dcterms:created>
  <dcterms:modified xsi:type="dcterms:W3CDTF">2012-08-02T16:54:41Z</dcterms:modified>
</cp:coreProperties>
</file>